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x="9144000" cy="5143500" type="screen16x9"/>
  <p:notesSz cx="6858000" cy="9144000"/>
  <p:embeddedFontLs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b="1">
                <a:solidFill>
                  <a:schemeClr val="dk1"/>
                </a:solidFill>
              </a:rPr>
              <a:t>America’s Uniquely Democratic Patent System - </a:t>
            </a:r>
            <a:r>
              <a:rPr lang="en" b="1" i="1">
                <a:solidFill>
                  <a:schemeClr val="dk1"/>
                </a:solidFill>
              </a:rPr>
              <a:t>How did the U.S. create a patent system for everyone?</a:t>
            </a:r>
          </a:p>
          <a:p>
            <a:pPr marL="457200" lvl="0" indent="-298450" rtl="0">
              <a:lnSpc>
                <a:spcPct val="115000"/>
              </a:lnSpc>
              <a:spcBef>
                <a:spcPts val="0"/>
              </a:spcBef>
              <a:buClr>
                <a:schemeClr val="dk1"/>
              </a:buClr>
              <a:buSzPct val="100000"/>
              <a:buChar char="●"/>
            </a:pPr>
            <a:r>
              <a:rPr lang="en">
                <a:solidFill>
                  <a:schemeClr val="dk1"/>
                </a:solidFill>
              </a:rPr>
              <a:t>In order to create a patent system that benefits everyone and facilities innovation, the founding fathers integrated </a:t>
            </a:r>
            <a:r>
              <a:rPr lang="en" b="1">
                <a:solidFill>
                  <a:schemeClr val="dk1"/>
                </a:solidFill>
              </a:rPr>
              <a:t>six unique democratic features into the U.S. patent system:</a:t>
            </a:r>
            <a:r>
              <a:rPr lang="en">
                <a:solidFill>
                  <a:schemeClr val="dk1"/>
                </a:solidFill>
              </a:rPr>
              <a:t> </a:t>
            </a:r>
          </a:p>
          <a:p>
            <a:pPr marL="914400" lvl="1" indent="-298450" rtl="0">
              <a:lnSpc>
                <a:spcPct val="115000"/>
              </a:lnSpc>
              <a:spcBef>
                <a:spcPts val="0"/>
              </a:spcBef>
              <a:buClr>
                <a:schemeClr val="dk1"/>
              </a:buClr>
              <a:buSzPct val="100000"/>
              <a:buChar char="○"/>
            </a:pPr>
            <a:r>
              <a:rPr lang="en">
                <a:solidFill>
                  <a:schemeClr val="dk1"/>
                </a:solidFill>
              </a:rPr>
              <a:t>Low fees: making patents affordable to ensure that all citizens, including the poor, could participate in the developing industrial revolution.</a:t>
            </a:r>
          </a:p>
          <a:p>
            <a:pPr marL="914400" lvl="1" indent="-298450" rtl="0">
              <a:lnSpc>
                <a:spcPct val="115000"/>
              </a:lnSpc>
              <a:spcBef>
                <a:spcPts val="0"/>
              </a:spcBef>
              <a:buClr>
                <a:schemeClr val="dk1"/>
              </a:buClr>
              <a:buSzPct val="100000"/>
              <a:buChar char="○"/>
            </a:pPr>
            <a:r>
              <a:rPr lang="en">
                <a:solidFill>
                  <a:schemeClr val="dk1"/>
                </a:solidFill>
              </a:rPr>
              <a:t>Simplified application procedures</a:t>
            </a:r>
          </a:p>
          <a:p>
            <a:pPr marL="914400" lvl="1" indent="-298450" rtl="0">
              <a:lnSpc>
                <a:spcPct val="115000"/>
              </a:lnSpc>
              <a:spcBef>
                <a:spcPts val="0"/>
              </a:spcBef>
              <a:buClr>
                <a:schemeClr val="dk1"/>
              </a:buClr>
              <a:buSzPct val="100000"/>
              <a:buChar char="○"/>
            </a:pPr>
            <a:r>
              <a:rPr lang="en">
                <a:solidFill>
                  <a:schemeClr val="dk1"/>
                </a:solidFill>
              </a:rPr>
              <a:t>Disclosure of new technology developments</a:t>
            </a:r>
          </a:p>
          <a:p>
            <a:pPr marL="914400" lvl="1" indent="-298450" rtl="0">
              <a:lnSpc>
                <a:spcPct val="115000"/>
              </a:lnSpc>
              <a:spcBef>
                <a:spcPts val="0"/>
              </a:spcBef>
              <a:buClr>
                <a:schemeClr val="dk1"/>
              </a:buClr>
              <a:buSzPct val="100000"/>
              <a:buChar char="○"/>
            </a:pPr>
            <a:r>
              <a:rPr lang="en">
                <a:solidFill>
                  <a:schemeClr val="dk1"/>
                </a:solidFill>
              </a:rPr>
              <a:t>World’s first examination system of patents for validity</a:t>
            </a:r>
          </a:p>
          <a:p>
            <a:pPr marL="914400" lvl="1" indent="-298450" rtl="0">
              <a:lnSpc>
                <a:spcPct val="115000"/>
              </a:lnSpc>
              <a:spcBef>
                <a:spcPts val="0"/>
              </a:spcBef>
              <a:buClr>
                <a:schemeClr val="dk1"/>
              </a:buClr>
              <a:buSzPct val="100000"/>
              <a:buChar char="○"/>
            </a:pPr>
            <a:r>
              <a:rPr lang="en">
                <a:solidFill>
                  <a:schemeClr val="dk1"/>
                </a:solidFill>
              </a:rPr>
              <a:t>No “Working Requirements” reduced monopoly control</a:t>
            </a:r>
          </a:p>
          <a:p>
            <a:pPr marL="914400" lvl="1" indent="-298450" rtl="0">
              <a:lnSpc>
                <a:spcPct val="115000"/>
              </a:lnSpc>
              <a:spcBef>
                <a:spcPts val="0"/>
              </a:spcBef>
              <a:buClr>
                <a:schemeClr val="dk1"/>
              </a:buClr>
              <a:buSzPct val="100000"/>
              <a:buChar char="○"/>
            </a:pPr>
            <a:r>
              <a:rPr lang="en">
                <a:solidFill>
                  <a:schemeClr val="dk1"/>
                </a:solidFill>
              </a:rPr>
              <a:t>A new technology marketplace </a:t>
            </a:r>
          </a:p>
          <a:p>
            <a:pPr marL="457200" lvl="0" indent="-298450" rtl="0">
              <a:lnSpc>
                <a:spcPct val="115000"/>
              </a:lnSpc>
              <a:spcBef>
                <a:spcPts val="0"/>
              </a:spcBef>
              <a:buClr>
                <a:schemeClr val="dk1"/>
              </a:buClr>
              <a:buSzPct val="91666"/>
              <a:buChar char="●"/>
            </a:pPr>
            <a:r>
              <a:rPr lang="en">
                <a:solidFill>
                  <a:schemeClr val="dk1"/>
                </a:solidFill>
              </a:rPr>
              <a:t>As a result, these unique features of the U.S. patent system greatly expanded the number of inventors in our nation, and led to a dramatic surge in innovation not seen anywhere in the world before. </a:t>
            </a:r>
          </a:p>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rtl="0">
              <a:lnSpc>
                <a:spcPct val="115000"/>
              </a:lnSpc>
              <a:spcBef>
                <a:spcPts val="0"/>
              </a:spcBef>
              <a:buClr>
                <a:schemeClr val="dk1"/>
              </a:buClr>
              <a:buSzPct val="100000"/>
              <a:buFont typeface="Arial"/>
              <a:buNone/>
            </a:pPr>
            <a:r>
              <a:rPr lang="en" b="1">
                <a:solidFill>
                  <a:schemeClr val="dk1"/>
                </a:solidFill>
              </a:rPr>
              <a:t>Criteria for Patenting - </a:t>
            </a:r>
            <a:r>
              <a:rPr lang="en" b="1" i="1">
                <a:solidFill>
                  <a:schemeClr val="dk1"/>
                </a:solidFill>
              </a:rPr>
              <a:t>What, Exactly, Can You Patent?</a:t>
            </a:r>
          </a:p>
          <a:p>
            <a:pPr marL="457200" lvl="0" indent="-298450" rtl="0">
              <a:lnSpc>
                <a:spcPct val="115000"/>
              </a:lnSpc>
              <a:spcBef>
                <a:spcPts val="0"/>
              </a:spcBef>
              <a:buClr>
                <a:schemeClr val="dk1"/>
              </a:buClr>
              <a:buSzPct val="100000"/>
              <a:buChar char="●"/>
            </a:pPr>
            <a:r>
              <a:rPr lang="en">
                <a:solidFill>
                  <a:schemeClr val="dk1"/>
                </a:solidFill>
              </a:rPr>
              <a:t>Title 35 of the United States Code, also known as “The Patent Act,” says that a </a:t>
            </a:r>
            <a:r>
              <a:rPr lang="en" u="sng">
                <a:solidFill>
                  <a:schemeClr val="dk1"/>
                </a:solidFill>
              </a:rPr>
              <a:t>machine, manufacture, process, or composition</a:t>
            </a:r>
            <a:r>
              <a:rPr lang="en">
                <a:solidFill>
                  <a:schemeClr val="dk1"/>
                </a:solidFill>
              </a:rPr>
              <a:t> of matter can be patented if it demonstrates the following three characteristics: </a:t>
            </a:r>
          </a:p>
          <a:p>
            <a:pPr marL="914400" lvl="1" indent="-298450" rtl="0">
              <a:lnSpc>
                <a:spcPct val="115000"/>
              </a:lnSpc>
              <a:spcBef>
                <a:spcPts val="0"/>
              </a:spcBef>
              <a:buClr>
                <a:schemeClr val="dk1"/>
              </a:buClr>
              <a:buSzPct val="100000"/>
              <a:buChar char="○"/>
            </a:pPr>
            <a:r>
              <a:rPr lang="en">
                <a:solidFill>
                  <a:schemeClr val="dk1"/>
                </a:solidFill>
              </a:rPr>
              <a:t>Novelty</a:t>
            </a:r>
          </a:p>
          <a:p>
            <a:pPr marL="914400" lvl="1" indent="-298450" rtl="0">
              <a:lnSpc>
                <a:spcPct val="115000"/>
              </a:lnSpc>
              <a:spcBef>
                <a:spcPts val="0"/>
              </a:spcBef>
              <a:buClr>
                <a:schemeClr val="dk1"/>
              </a:buClr>
              <a:buSzPct val="100000"/>
              <a:buChar char="○"/>
            </a:pPr>
            <a:r>
              <a:rPr lang="en">
                <a:solidFill>
                  <a:schemeClr val="dk1"/>
                </a:solidFill>
              </a:rPr>
              <a:t>Non-obviousness, and </a:t>
            </a:r>
          </a:p>
          <a:p>
            <a:pPr marL="914400" lvl="1" indent="-298450" rtl="0">
              <a:lnSpc>
                <a:spcPct val="115000"/>
              </a:lnSpc>
              <a:spcBef>
                <a:spcPts val="0"/>
              </a:spcBef>
              <a:buClr>
                <a:schemeClr val="dk1"/>
              </a:buClr>
              <a:buSzPct val="100000"/>
              <a:buChar char="○"/>
            </a:pPr>
            <a:r>
              <a:rPr lang="en">
                <a:solidFill>
                  <a:schemeClr val="dk1"/>
                </a:solidFill>
              </a:rPr>
              <a:t>Utility</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a:solidFill>
                  <a:schemeClr val="dk1"/>
                </a:solidFill>
              </a:rPr>
              <a:t>Patentable inventions fall into one of two categories: products or processes.</a:t>
            </a:r>
          </a:p>
          <a:p>
            <a:pPr marL="914400" lvl="1" indent="-298450" rtl="0">
              <a:lnSpc>
                <a:spcPct val="115000"/>
              </a:lnSpc>
              <a:spcBef>
                <a:spcPts val="0"/>
              </a:spcBef>
              <a:buClr>
                <a:schemeClr val="dk1"/>
              </a:buClr>
              <a:buSzPct val="100000"/>
              <a:buChar char="○"/>
            </a:pPr>
            <a:r>
              <a:rPr lang="en">
                <a:solidFill>
                  <a:schemeClr val="dk1"/>
                </a:solidFill>
              </a:rPr>
              <a:t>You cannot patent ideas; the most important reason why one thing is patentable and another is not lies in the difference between ideas and applications.  </a:t>
            </a:r>
          </a:p>
          <a:p>
            <a:pPr marL="914400" lvl="1" indent="-228600" rtl="0">
              <a:lnSpc>
                <a:spcPct val="115000"/>
              </a:lnSpc>
              <a:spcBef>
                <a:spcPts val="0"/>
              </a:spcBef>
              <a:buClr>
                <a:schemeClr val="dk1"/>
              </a:buClr>
              <a:buChar char="○"/>
            </a:pPr>
            <a:r>
              <a:rPr lang="en">
                <a:solidFill>
                  <a:schemeClr val="dk1"/>
                </a:solidFill>
              </a:rPr>
              <a:t>You cannot patent mathematical formulas, a law of nature or a natural phenomena; they all exist independently of human intervention, making this knowledge freely available.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r>
              <a:rPr lang="en"/>
              <a:t>NOTE: Example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solidFill>
                  <a:schemeClr val="dk1"/>
                </a:solidFill>
              </a:rPr>
              <a:t>NOTE: Example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The highest hurdle facing inventors is non-obviousness requirement; the vast majority of rejections at the patent office are for obvious reasons.</a:t>
            </a:r>
          </a:p>
          <a:p>
            <a:pPr marL="457200" lvl="0" indent="-298450">
              <a:lnSpc>
                <a:spcPct val="115000"/>
              </a:lnSpc>
              <a:spcBef>
                <a:spcPts val="0"/>
              </a:spcBef>
              <a:buClr>
                <a:schemeClr val="dk1"/>
              </a:buClr>
              <a:buSzPct val="100000"/>
              <a:buChar char="●"/>
            </a:pPr>
            <a:r>
              <a:rPr lang="en" b="1">
                <a:solidFill>
                  <a:schemeClr val="dk1"/>
                </a:solidFill>
              </a:rPr>
              <a:t>Camera phone example:</a:t>
            </a:r>
          </a:p>
          <a:p>
            <a:pPr marL="914400" lvl="1" indent="-298450">
              <a:lnSpc>
                <a:spcPct val="115000"/>
              </a:lnSpc>
              <a:spcBef>
                <a:spcPts val="0"/>
              </a:spcBef>
              <a:buClr>
                <a:schemeClr val="dk1"/>
              </a:buClr>
              <a:buSzPct val="100000"/>
              <a:buChar char="○"/>
            </a:pPr>
            <a:r>
              <a:rPr lang="en">
                <a:solidFill>
                  <a:schemeClr val="dk1"/>
                </a:solidFill>
              </a:rPr>
              <a:t>Inventing the camera phone was not so obvious in meeting the non-obviousness patent requirement.</a:t>
            </a:r>
          </a:p>
          <a:p>
            <a:pPr marL="914400" lvl="1" indent="-298450">
              <a:lnSpc>
                <a:spcPct val="115000"/>
              </a:lnSpc>
              <a:spcBef>
                <a:spcPts val="0"/>
              </a:spcBef>
              <a:buClr>
                <a:schemeClr val="dk1"/>
              </a:buClr>
              <a:buSzPct val="100000"/>
              <a:buChar char="○"/>
            </a:pPr>
            <a:r>
              <a:rPr lang="en">
                <a:solidFill>
                  <a:schemeClr val="dk1"/>
                </a:solidFill>
              </a:rPr>
              <a:t>While composed of well-known and widely-available components, combining the two did satisfy the non-obviousness requirement because it became more than the sum of its parts, and met a large and previously-unfilled need in the marketplace.</a:t>
            </a:r>
          </a:p>
          <a:p>
            <a:pPr marL="914400" lvl="1" indent="-298450">
              <a:lnSpc>
                <a:spcPct val="115000"/>
              </a:lnSpc>
              <a:spcBef>
                <a:spcPts val="0"/>
              </a:spcBef>
              <a:buClr>
                <a:schemeClr val="dk1"/>
              </a:buClr>
              <a:buSzPct val="100000"/>
              <a:buChar char="○"/>
            </a:pPr>
            <a:r>
              <a:rPr lang="en">
                <a:solidFill>
                  <a:schemeClr val="dk1"/>
                </a:solidFill>
              </a:rPr>
              <a:t>This is apparent as we see millions of people who take selfies everyday.</a:t>
            </a:r>
          </a:p>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Enforcing Patent Rights - </a:t>
            </a:r>
            <a:r>
              <a:rPr lang="en" b="1" i="1">
                <a:solidFill>
                  <a:schemeClr val="dk1"/>
                </a:solidFill>
              </a:rPr>
              <a:t>How are patent rights protected?</a:t>
            </a:r>
          </a:p>
          <a:p>
            <a:pPr marR="0" lvl="0">
              <a:lnSpc>
                <a:spcPct val="115000"/>
              </a:lnSpc>
              <a:spcBef>
                <a:spcPts val="0"/>
              </a:spcBef>
              <a:buClr>
                <a:schemeClr val="dk1"/>
              </a:buClr>
              <a:buSzPct val="100000"/>
              <a:buFont typeface="Arial"/>
              <a:buNone/>
            </a:pPr>
            <a:r>
              <a:rPr lang="en" b="1" i="1">
                <a:solidFill>
                  <a:schemeClr val="dk1"/>
                </a:solidFill>
              </a:rPr>
              <a:t>	</a:t>
            </a:r>
          </a:p>
          <a:p>
            <a:pPr marR="0" lvl="0" indent="387350">
              <a:lnSpc>
                <a:spcPct val="115000"/>
              </a:lnSpc>
              <a:spcBef>
                <a:spcPts val="0"/>
              </a:spcBef>
              <a:buClr>
                <a:schemeClr val="dk1"/>
              </a:buClr>
              <a:buSzPct val="100000"/>
              <a:buFont typeface="Arial"/>
              <a:buNone/>
            </a:pPr>
            <a:r>
              <a:rPr lang="en" i="1" u="sng">
                <a:solidFill>
                  <a:schemeClr val="dk1"/>
                </a:solidFill>
              </a:rPr>
              <a:t>Patent Law and Enforcement</a:t>
            </a:r>
          </a:p>
          <a:p>
            <a:pPr marL="914400" lvl="0" indent="-298450">
              <a:lnSpc>
                <a:spcPct val="115000"/>
              </a:lnSpc>
              <a:spcBef>
                <a:spcPts val="0"/>
              </a:spcBef>
              <a:buClr>
                <a:schemeClr val="dk1"/>
              </a:buClr>
              <a:buSzPct val="100000"/>
              <a:buChar char="●"/>
            </a:pPr>
            <a:r>
              <a:rPr lang="en">
                <a:solidFill>
                  <a:schemeClr val="dk1"/>
                </a:solidFill>
              </a:rPr>
              <a:t>Patents can be enforced by their owners in U.S. federal courts.  It is up to the owner of the patent, the “patentee,” to enforce it against infringers by filing a civil case in federal court for patent infringement.</a:t>
            </a:r>
          </a:p>
          <a:p>
            <a:pPr marL="1371600" lvl="1" indent="-298450">
              <a:lnSpc>
                <a:spcPct val="115000"/>
              </a:lnSpc>
              <a:spcBef>
                <a:spcPts val="0"/>
              </a:spcBef>
              <a:buClr>
                <a:schemeClr val="dk1"/>
              </a:buClr>
              <a:buSzPct val="100000"/>
              <a:buChar char="○"/>
            </a:pPr>
            <a:r>
              <a:rPr lang="en">
                <a:solidFill>
                  <a:schemeClr val="dk1"/>
                </a:solidFill>
              </a:rPr>
              <a:t>It’s important to note that patent rights only exclude others from using the patentee’s invention; patent holders have the legal right to exclude others from making, using, selling, or importing the patented invention throughout the U.S.</a:t>
            </a:r>
          </a:p>
          <a:p>
            <a:pPr marL="914400" lvl="0" indent="-298450">
              <a:lnSpc>
                <a:spcPct val="115000"/>
              </a:lnSpc>
              <a:spcBef>
                <a:spcPts val="0"/>
              </a:spcBef>
              <a:buClr>
                <a:schemeClr val="dk1"/>
              </a:buClr>
              <a:buSzPct val="100000"/>
              <a:buChar char="●"/>
            </a:pPr>
            <a:r>
              <a:rPr lang="en">
                <a:solidFill>
                  <a:schemeClr val="dk1"/>
                </a:solidFill>
              </a:rPr>
              <a:t>Patent infringement occurs regardless of the infringer’s lack of knowledge of the patent or their intent to infringe it.</a:t>
            </a:r>
          </a:p>
          <a:p>
            <a:pPr marL="914400" lvl="0" indent="-298450" rtl="0">
              <a:lnSpc>
                <a:spcPct val="115000"/>
              </a:lnSpc>
              <a:spcBef>
                <a:spcPts val="0"/>
              </a:spcBef>
              <a:buClr>
                <a:schemeClr val="dk1"/>
              </a:buClr>
              <a:buSzPct val="100000"/>
              <a:buChar char="●"/>
            </a:pPr>
            <a:r>
              <a:rPr lang="en">
                <a:solidFill>
                  <a:schemeClr val="dk1"/>
                </a:solidFill>
              </a:rPr>
              <a:t>In modern times, patent enforcement has become a long and very expensive process.  Patent litigation serves a vital function in society by settling the validity and disputed ownership of patent rights so these can be commercialized into new products, services, and medical treatments.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a:solidFill>
                  <a:schemeClr val="dk1"/>
                </a:solidFill>
              </a:rPr>
              <a:t>	</a:t>
            </a:r>
            <a:r>
              <a:rPr lang="en" i="1" u="sng">
                <a:solidFill>
                  <a:schemeClr val="dk1"/>
                </a:solidFill>
              </a:rPr>
              <a:t>Patent Infringement</a:t>
            </a:r>
          </a:p>
          <a:p>
            <a:pPr marL="914400" lvl="0" indent="-298450">
              <a:lnSpc>
                <a:spcPct val="115000"/>
              </a:lnSpc>
              <a:spcBef>
                <a:spcPts val="0"/>
              </a:spcBef>
              <a:buClr>
                <a:schemeClr val="dk1"/>
              </a:buClr>
              <a:buSzPct val="100000"/>
              <a:buChar char="●"/>
            </a:pPr>
            <a:r>
              <a:rPr lang="en">
                <a:solidFill>
                  <a:schemeClr val="dk1"/>
                </a:solidFill>
              </a:rPr>
              <a:t>If the patentee believes their patent is being infringed, they should first hire a patent trial lawyer; the lawyer will evaluate the patent and the accused device or process to provide a legal opinion about whether or not an infringement exists.</a:t>
            </a:r>
          </a:p>
          <a:p>
            <a:pPr marL="914400" lvl="0" indent="-298450">
              <a:lnSpc>
                <a:spcPct val="115000"/>
              </a:lnSpc>
              <a:spcBef>
                <a:spcPts val="0"/>
              </a:spcBef>
              <a:buClr>
                <a:schemeClr val="dk1"/>
              </a:buClr>
              <a:buSzPct val="100000"/>
              <a:buChar char="●"/>
            </a:pPr>
            <a:r>
              <a:rPr lang="en">
                <a:solidFill>
                  <a:schemeClr val="dk1"/>
                </a:solidFill>
              </a:rPr>
              <a:t>If infringement is found, options for pursuing a patent infringement claim include:</a:t>
            </a:r>
          </a:p>
          <a:p>
            <a:pPr marL="1371600" lvl="1" indent="-298450">
              <a:lnSpc>
                <a:spcPct val="115000"/>
              </a:lnSpc>
              <a:spcBef>
                <a:spcPts val="0"/>
              </a:spcBef>
              <a:buClr>
                <a:schemeClr val="dk1"/>
              </a:buClr>
              <a:buSzPct val="100000"/>
              <a:buChar char="○"/>
            </a:pPr>
            <a:r>
              <a:rPr lang="en">
                <a:solidFill>
                  <a:schemeClr val="dk1"/>
                </a:solidFill>
              </a:rPr>
              <a:t>Demand that the alleged infringer stop infringing and pay damages for past infringement.</a:t>
            </a:r>
          </a:p>
          <a:p>
            <a:pPr marL="1371600" lvl="1" indent="-298450">
              <a:lnSpc>
                <a:spcPct val="115000"/>
              </a:lnSpc>
              <a:spcBef>
                <a:spcPts val="0"/>
              </a:spcBef>
              <a:buClr>
                <a:schemeClr val="dk1"/>
              </a:buClr>
              <a:buSzPct val="100000"/>
              <a:buChar char="○"/>
            </a:pPr>
            <a:r>
              <a:rPr lang="en">
                <a:solidFill>
                  <a:schemeClr val="dk1"/>
                </a:solidFill>
              </a:rPr>
              <a:t>Offer the alleged infringer a license to practice your invention for money, called “royalty.”</a:t>
            </a:r>
          </a:p>
          <a:p>
            <a:pPr marL="1371600" lvl="1" indent="-298450">
              <a:lnSpc>
                <a:spcPct val="115000"/>
              </a:lnSpc>
              <a:spcBef>
                <a:spcPts val="0"/>
              </a:spcBef>
              <a:buClr>
                <a:schemeClr val="dk1"/>
              </a:buClr>
              <a:buSzPct val="100000"/>
              <a:buChar char="○"/>
            </a:pPr>
            <a:r>
              <a:rPr lang="en">
                <a:solidFill>
                  <a:schemeClr val="dk1"/>
                </a:solidFill>
              </a:rPr>
              <a:t>Ignore the infringement, or postpone any action for a time.</a:t>
            </a:r>
          </a:p>
          <a:p>
            <a:pPr marL="1371600" lvl="1" indent="-298450" rtl="0">
              <a:lnSpc>
                <a:spcPct val="115000"/>
              </a:lnSpc>
              <a:spcBef>
                <a:spcPts val="0"/>
              </a:spcBef>
              <a:buClr>
                <a:schemeClr val="dk1"/>
              </a:buClr>
              <a:buSzPct val="100000"/>
              <a:buChar char="○"/>
            </a:pPr>
            <a:r>
              <a:rPr lang="en">
                <a:solidFill>
                  <a:schemeClr val="dk1"/>
                </a:solidFill>
              </a:rPr>
              <a:t>File a patent infringement lawsuit in federal court against the alleged infringer.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rtl="0">
              <a:lnSpc>
                <a:spcPct val="115000"/>
              </a:lnSpc>
              <a:spcBef>
                <a:spcPts val="0"/>
              </a:spcBef>
              <a:buClr>
                <a:schemeClr val="dk1"/>
              </a:buClr>
              <a:buSzPct val="100000"/>
              <a:buFont typeface="Arial"/>
              <a:buNone/>
            </a:pPr>
            <a:r>
              <a:rPr lang="en" b="1">
                <a:solidFill>
                  <a:schemeClr val="dk1"/>
                </a:solidFill>
              </a:rPr>
              <a:t>Should You Take the Claim to Court? </a:t>
            </a:r>
          </a:p>
          <a:p>
            <a:pPr marL="457200" lvl="0" indent="-298450" rtl="0">
              <a:lnSpc>
                <a:spcPct val="115000"/>
              </a:lnSpc>
              <a:spcBef>
                <a:spcPts val="0"/>
              </a:spcBef>
              <a:buClr>
                <a:schemeClr val="dk1"/>
              </a:buClr>
              <a:buSzPct val="100000"/>
              <a:buChar char="●"/>
            </a:pPr>
            <a:r>
              <a:rPr lang="en">
                <a:solidFill>
                  <a:schemeClr val="dk1"/>
                </a:solidFill>
              </a:rPr>
              <a:t>While time consuming, successful patentees can reap huge monetary damages for another’s patent infringement and possibly increased market share.</a:t>
            </a:r>
          </a:p>
          <a:p>
            <a:pPr marL="457200" lvl="0" indent="-298450" rtl="0">
              <a:lnSpc>
                <a:spcPct val="115000"/>
              </a:lnSpc>
              <a:spcBef>
                <a:spcPts val="0"/>
              </a:spcBef>
              <a:buClr>
                <a:schemeClr val="dk1"/>
              </a:buClr>
              <a:buSzPct val="100000"/>
              <a:buChar char="●"/>
            </a:pPr>
            <a:r>
              <a:rPr lang="en">
                <a:solidFill>
                  <a:schemeClr val="dk1"/>
                </a:solidFill>
              </a:rPr>
              <a:t>Once the decision to enforce a patent through litigation, a series of complex steps begins to determine the who, what, where, when, and how of events.</a:t>
            </a:r>
          </a:p>
          <a:p>
            <a:pPr marL="914400" lvl="1" indent="-298450" rtl="0">
              <a:lnSpc>
                <a:spcPct val="115000"/>
              </a:lnSpc>
              <a:spcBef>
                <a:spcPts val="0"/>
              </a:spcBef>
              <a:buClr>
                <a:schemeClr val="dk1"/>
              </a:buClr>
              <a:buSzPct val="100000"/>
              <a:buChar char="○"/>
            </a:pPr>
            <a:r>
              <a:rPr lang="en" u="sng">
                <a:solidFill>
                  <a:schemeClr val="dk1"/>
                </a:solidFill>
              </a:rPr>
              <a:t>Who</a:t>
            </a:r>
            <a:r>
              <a:rPr lang="en">
                <a:solidFill>
                  <a:schemeClr val="dk1"/>
                </a:solidFill>
              </a:rPr>
              <a:t> - determine the corporation or individual(s) who infringed and whether they should be sued individually or collectively.</a:t>
            </a:r>
          </a:p>
          <a:p>
            <a:pPr marL="914400" marR="0" lvl="1" indent="-298450" rtl="0">
              <a:lnSpc>
                <a:spcPct val="115000"/>
              </a:lnSpc>
              <a:spcBef>
                <a:spcPts val="0"/>
              </a:spcBef>
              <a:buClr>
                <a:schemeClr val="dk1"/>
              </a:buClr>
              <a:buSzPct val="100000"/>
              <a:buChar char="○"/>
            </a:pPr>
            <a:r>
              <a:rPr lang="en" u="sng">
                <a:solidFill>
                  <a:schemeClr val="dk1"/>
                </a:solidFill>
              </a:rPr>
              <a:t>What</a:t>
            </a:r>
            <a:r>
              <a:rPr lang="en">
                <a:solidFill>
                  <a:schemeClr val="dk1"/>
                </a:solidFill>
              </a:rPr>
              <a:t> - create a claim chart detailing your patent claims and the product or service that has infringed upon them.</a:t>
            </a:r>
          </a:p>
          <a:p>
            <a:pPr marL="914400" lvl="1" indent="-298450" rtl="0">
              <a:lnSpc>
                <a:spcPct val="115000"/>
              </a:lnSpc>
              <a:spcBef>
                <a:spcPts val="0"/>
              </a:spcBef>
              <a:buClr>
                <a:schemeClr val="dk1"/>
              </a:buClr>
              <a:buSzPct val="100000"/>
              <a:buChar char="○"/>
            </a:pPr>
            <a:r>
              <a:rPr lang="en" u="sng">
                <a:solidFill>
                  <a:schemeClr val="dk1"/>
                </a:solidFill>
              </a:rPr>
              <a:t>Where</a:t>
            </a:r>
            <a:r>
              <a:rPr lang="en">
                <a:solidFill>
                  <a:schemeClr val="dk1"/>
                </a:solidFill>
              </a:rPr>
              <a:t> - Determine your location or “venue” options and select the one that aligns most closely with your objectives.</a:t>
            </a:r>
          </a:p>
          <a:p>
            <a:pPr marL="914400" lvl="1" indent="-298450" rtl="0">
              <a:lnSpc>
                <a:spcPct val="115000"/>
              </a:lnSpc>
              <a:spcBef>
                <a:spcPts val="0"/>
              </a:spcBef>
              <a:buClr>
                <a:schemeClr val="dk1"/>
              </a:buClr>
              <a:buSzPct val="100000"/>
              <a:buChar char="○"/>
            </a:pPr>
            <a:r>
              <a:rPr lang="en" u="sng">
                <a:solidFill>
                  <a:schemeClr val="dk1"/>
                </a:solidFill>
              </a:rPr>
              <a:t>When</a:t>
            </a:r>
            <a:r>
              <a:rPr lang="en">
                <a:solidFill>
                  <a:schemeClr val="dk1"/>
                </a:solidFill>
              </a:rPr>
              <a:t> - Once infringement has been discovered, the claim should be filed as soon as you have sufficient evidence to prove the claim.</a:t>
            </a:r>
          </a:p>
          <a:p>
            <a:pPr marL="914400" lvl="1" indent="-298450" rtl="0">
              <a:lnSpc>
                <a:spcPct val="115000"/>
              </a:lnSpc>
              <a:spcBef>
                <a:spcPts val="0"/>
              </a:spcBef>
              <a:buClr>
                <a:schemeClr val="dk1"/>
              </a:buClr>
              <a:buSzPct val="100000"/>
              <a:buChar char="○"/>
            </a:pPr>
            <a:r>
              <a:rPr lang="en" u="sng">
                <a:solidFill>
                  <a:schemeClr val="dk1"/>
                </a:solidFill>
              </a:rPr>
              <a:t>How</a:t>
            </a:r>
            <a:r>
              <a:rPr lang="en">
                <a:solidFill>
                  <a:schemeClr val="dk1"/>
                </a:solidFill>
              </a:rPr>
              <a:t> - Plaintiffs may select whether their claim is decided by a judge or jury.  The complexity of the case often informs this decision.</a:t>
            </a:r>
          </a:p>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i="1">
                <a:solidFill>
                  <a:schemeClr val="dk1"/>
                </a:solidFill>
              </a:rPr>
              <a:t>The legal foundation for U.S. intellectual property rights was laid by the Founders in 1787, in the very first Article of the U.S. Constitution, which outlined the precepts of our democratic society. In Article 1, Section 8, Clause 8 of the Constitution, Congress was given the authority to   “promote the progress of Science and useful Arts, by securing for limited times to authors and inventors the exclusive right to their respective writings and discoveries”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rtl="0">
              <a:lnSpc>
                <a:spcPct val="115000"/>
              </a:lnSpc>
              <a:spcBef>
                <a:spcPts val="0"/>
              </a:spcBef>
              <a:buClr>
                <a:schemeClr val="dk1"/>
              </a:buClr>
              <a:buSzPct val="100000"/>
              <a:buFont typeface="Arial"/>
              <a:buNone/>
            </a:pPr>
            <a:r>
              <a:rPr lang="en" b="1">
                <a:solidFill>
                  <a:schemeClr val="dk1"/>
                </a:solidFill>
              </a:rPr>
              <a:t>Mediation and Arbitration</a:t>
            </a:r>
            <a:r>
              <a:rPr lang="en" b="1" i="1">
                <a:solidFill>
                  <a:schemeClr val="dk1"/>
                </a:solidFill>
              </a:rPr>
              <a:t> - What are the alternatives to litigation?</a:t>
            </a:r>
          </a:p>
          <a:p>
            <a:pPr marL="457200" lvl="0" indent="-298450" rtl="0">
              <a:lnSpc>
                <a:spcPct val="115000"/>
              </a:lnSpc>
              <a:spcBef>
                <a:spcPts val="0"/>
              </a:spcBef>
              <a:buClr>
                <a:schemeClr val="dk1"/>
              </a:buClr>
              <a:buSzPct val="100000"/>
              <a:buChar char="●"/>
            </a:pPr>
            <a:r>
              <a:rPr lang="en">
                <a:solidFill>
                  <a:schemeClr val="dk1"/>
                </a:solidFill>
              </a:rPr>
              <a:t>The high cost, delay, and disruption of litigation motivate many adversaries to seek alternatives to litigation to resolve their disputes. Two popular alternative dispute resolutions are mediation and arbitration. </a:t>
            </a:r>
          </a:p>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rtl="0">
              <a:lnSpc>
                <a:spcPct val="115000"/>
              </a:lnSpc>
              <a:spcBef>
                <a:spcPts val="0"/>
              </a:spcBef>
              <a:buClr>
                <a:schemeClr val="dk1"/>
              </a:buClr>
              <a:buSzPct val="100000"/>
              <a:buChar char="○"/>
            </a:pPr>
            <a:r>
              <a:rPr lang="en">
                <a:solidFill>
                  <a:schemeClr val="dk1"/>
                </a:solidFill>
              </a:rPr>
              <a:t>Mediation is simply an exchange between adversaries overseen by an individual with expertise and/or training in helping parties reach an agreement.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98450">
              <a:lnSpc>
                <a:spcPct val="115000"/>
              </a:lnSpc>
              <a:spcBef>
                <a:spcPts val="0"/>
              </a:spcBef>
              <a:buClr>
                <a:schemeClr val="dk1"/>
              </a:buClr>
              <a:buSzPct val="100000"/>
              <a:buChar char="○"/>
            </a:pPr>
            <a:r>
              <a:rPr lang="en">
                <a:solidFill>
                  <a:schemeClr val="dk1"/>
                </a:solidFill>
              </a:rPr>
              <a:t>The main difference between mediation and arbitration is decisiveness. Mediations result in settlements only if all parties agree to a resolution.  In most arbitrations, the parties agree to be bound by the decision of the arbitrator(s).</a:t>
            </a:r>
          </a:p>
          <a:p>
            <a:pPr marL="457200" lvl="0" indent="-298450" rtl="0">
              <a:lnSpc>
                <a:spcPct val="115000"/>
              </a:lnSpc>
              <a:spcBef>
                <a:spcPts val="0"/>
              </a:spcBef>
              <a:buClr>
                <a:schemeClr val="dk1"/>
              </a:buClr>
              <a:buSzPct val="100000"/>
              <a:buChar char="●"/>
            </a:pPr>
            <a:r>
              <a:rPr lang="en">
                <a:solidFill>
                  <a:schemeClr val="dk1"/>
                </a:solidFill>
              </a:rPr>
              <a:t>Alternative dispute resolutions are often faster, less expensive, and more private, as compared with public lawsuit procedures. The driving force behind ADR is confidentiality.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Intellectual Property (IP) rights are vital to a nation's economic survival; IP comprises an astonishing 38 percent of total U.S. GDP today, and represents 80 percent of the market value of all publicly traded companies in the U.S.  As a result, any young person today who does not understand the basics of intellectual property--and its value and role in science, business, and arts professions--will find him or herself at a distinct disadvantage in the world of tomorrow.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a:solidFill>
                  <a:schemeClr val="dk1"/>
                </a:solidFill>
              </a:rPr>
              <a:t>Over the last 40 years, intellectual property has grown from an arcane, narrowly-specialized legal field into a major force in American social and economic life.</a:t>
            </a:r>
          </a:p>
          <a:p>
            <a:pPr marL="457200" lvl="0" indent="-298450" rtl="0">
              <a:lnSpc>
                <a:spcPct val="115000"/>
              </a:lnSpc>
              <a:spcBef>
                <a:spcPts val="0"/>
              </a:spcBef>
              <a:buClr>
                <a:schemeClr val="dk1"/>
              </a:buClr>
              <a:buSzPct val="100000"/>
              <a:buChar char="●"/>
            </a:pPr>
            <a:r>
              <a:rPr lang="en">
                <a:solidFill>
                  <a:schemeClr val="dk1"/>
                </a:solidFill>
              </a:rPr>
              <a:t>Intellectual property is now the chief engine of wealth creation and economic growth in the world. </a:t>
            </a:r>
          </a:p>
          <a:p>
            <a:pPr marL="457200" lvl="0" indent="-298450" rtl="0">
              <a:lnSpc>
                <a:spcPct val="115000"/>
              </a:lnSpc>
              <a:spcBef>
                <a:spcPts val="0"/>
              </a:spcBef>
              <a:buClr>
                <a:schemeClr val="dk1"/>
              </a:buClr>
              <a:buSzPct val="100000"/>
              <a:buChar char="●"/>
            </a:pPr>
            <a:r>
              <a:rPr lang="en">
                <a:solidFill>
                  <a:schemeClr val="dk1"/>
                </a:solidFill>
              </a:rPr>
              <a:t>America’s patent system helped create the most successful economy on the face of the earth.  The Founders designed the world’s first democratized intellectual property system, precisely because they believed in the ingenuity of the common citizen.</a:t>
            </a:r>
          </a:p>
          <a:p>
            <a:pPr marR="0" lvl="0" rtl="0">
              <a:lnSpc>
                <a:spcPct val="115000"/>
              </a:lnSpc>
              <a:spcBef>
                <a:spcPts val="0"/>
              </a:spcBef>
              <a:buClr>
                <a:schemeClr val="dk1"/>
              </a:buClr>
              <a:buSzPct val="110000"/>
              <a:buFont typeface="Arial"/>
              <a:buNone/>
            </a:pPr>
            <a:endParaRPr sz="1000" b="1">
              <a:solidFill>
                <a:schemeClr val="dk1"/>
              </a:solidFill>
            </a:endParaRPr>
          </a:p>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u="sng">
                <a:solidFill>
                  <a:schemeClr val="dk1"/>
                </a:solidFill>
              </a:rPr>
              <a:t>Patents</a:t>
            </a:r>
            <a:r>
              <a:rPr lang="en">
                <a:solidFill>
                  <a:schemeClr val="dk1"/>
                </a:solidFill>
              </a:rPr>
              <a:t>: </a:t>
            </a:r>
            <a:r>
              <a:rPr lang="en" i="1">
                <a:solidFill>
                  <a:schemeClr val="dk1"/>
                </a:solidFill>
              </a:rPr>
              <a:t>A patent is an intellectual property right granted by the government of a nation to an inventor that gives him or her the exclusive right to the invention for up to 20 years, in exchange for disclosing the details of the new technology to society for its ultimate benefit.</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u="sng">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Copyright</a:t>
            </a:r>
            <a:r>
              <a:rPr lang="en">
                <a:solidFill>
                  <a:schemeClr val="dk1"/>
                </a:solidFill>
              </a:rPr>
              <a:t>: </a:t>
            </a:r>
            <a:r>
              <a:rPr lang="en" i="1">
                <a:solidFill>
                  <a:schemeClr val="dk1"/>
                </a:solidFill>
              </a:rPr>
              <a:t>A copyright is an intellectual property right granted by a government to the author of an original literary, dramatic, musical, artistic, or other eligible creative work.  It gives the creator  the exclusive right for a limited time to control how the work is published, reproduced, performed, or displayed.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Trademarks</a:t>
            </a:r>
            <a:r>
              <a:rPr lang="en">
                <a:solidFill>
                  <a:schemeClr val="dk1"/>
                </a:solidFill>
              </a:rPr>
              <a:t>: </a:t>
            </a:r>
            <a:r>
              <a:rPr lang="en" i="1">
                <a:solidFill>
                  <a:schemeClr val="dk1"/>
                </a:solidFill>
              </a:rPr>
              <a:t>A trademark is an intellectual property right granted by a government to an individual, business, or legal entity that creates and uses a distinctive word, name, symbol, or device to distinguish its products or services from those from any other entity in the marketplace.</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 Secrets:</a:t>
            </a:r>
            <a:r>
              <a:rPr lang="en">
                <a:solidFill>
                  <a:schemeClr val="dk1"/>
                </a:solidFill>
              </a:rPr>
              <a:t> </a:t>
            </a:r>
            <a:r>
              <a:rPr lang="en" i="1">
                <a:solidFill>
                  <a:schemeClr val="dk1"/>
                </a:solidFill>
              </a:rPr>
              <a:t>Trade secret law is a source of protection for intellectual property that serves as an alternative to patent or trademark law; requiring that the intellectual property not be publicly disclosed.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The History of Patents - </a:t>
            </a:r>
            <a:r>
              <a:rPr lang="en" b="1" i="1">
                <a:solidFill>
                  <a:schemeClr val="dk1"/>
                </a:solidFill>
              </a:rPr>
              <a:t>What are the origins of the patent system?</a:t>
            </a:r>
          </a:p>
          <a:p>
            <a:pPr marL="457200" lvl="0" indent="-298450">
              <a:lnSpc>
                <a:spcPct val="115000"/>
              </a:lnSpc>
              <a:spcBef>
                <a:spcPts val="0"/>
              </a:spcBef>
              <a:buClr>
                <a:schemeClr val="dk1"/>
              </a:buClr>
              <a:buSzPct val="100000"/>
              <a:buChar char="●"/>
            </a:pPr>
            <a:r>
              <a:rPr lang="en">
                <a:solidFill>
                  <a:schemeClr val="dk1"/>
                </a:solidFill>
              </a:rPr>
              <a:t>Patent-like incentives first appeared in ancient Greece in 500 BC, and continued to spread throughout Europe through the 1700s. Early patent systems reinforced the wealth of elites instead of the welfare and productive capacity of the whole of society. </a:t>
            </a:r>
          </a:p>
          <a:p>
            <a:pPr marL="914400" lvl="1" indent="-298450" rtl="0">
              <a:lnSpc>
                <a:spcPct val="115000"/>
              </a:lnSpc>
              <a:spcBef>
                <a:spcPts val="0"/>
              </a:spcBef>
              <a:buClr>
                <a:schemeClr val="dk1"/>
              </a:buClr>
              <a:buSzPct val="100000"/>
              <a:buChar char="○"/>
            </a:pPr>
            <a:r>
              <a:rPr lang="en">
                <a:solidFill>
                  <a:schemeClr val="dk1"/>
                </a:solidFill>
              </a:rPr>
              <a:t>British patent application fees, for example, were more than 11 times the per capita income of the average citizen. This restricted innovation to a small sector of the population.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b="1">
                <a:solidFill>
                  <a:schemeClr val="dk1"/>
                </a:solidFill>
              </a:rPr>
              <a:t>Foundations of Patent Protection - </a:t>
            </a:r>
            <a:r>
              <a:rPr lang="en" b="1" i="1">
                <a:solidFill>
                  <a:schemeClr val="dk1"/>
                </a:solidFill>
              </a:rPr>
              <a:t>What is the rationale for issuing a patent?</a:t>
            </a:r>
          </a:p>
          <a:p>
            <a:pPr marL="457200" lvl="0" indent="-298450" rtl="0">
              <a:lnSpc>
                <a:spcPct val="115000"/>
              </a:lnSpc>
              <a:spcBef>
                <a:spcPts val="0"/>
              </a:spcBef>
              <a:buClr>
                <a:schemeClr val="dk1"/>
              </a:buClr>
              <a:buSzPct val="100000"/>
              <a:buChar char="●"/>
            </a:pPr>
            <a:r>
              <a:rPr lang="en">
                <a:solidFill>
                  <a:schemeClr val="dk1"/>
                </a:solidFill>
              </a:rPr>
              <a:t>As the first country in the world to incorporate intellectual property rights in its national constitution, America’s founders viewed intellectual property rights as vital to the nation’s economic survival. </a:t>
            </a:r>
          </a:p>
          <a:p>
            <a:pPr marL="914400" lvl="1" indent="-298450" rtl="0">
              <a:lnSpc>
                <a:spcPct val="115000"/>
              </a:lnSpc>
              <a:spcBef>
                <a:spcPts val="0"/>
              </a:spcBef>
              <a:buClr>
                <a:schemeClr val="dk1"/>
              </a:buClr>
              <a:buSzPct val="100000"/>
              <a:buChar char="○"/>
            </a:pPr>
            <a:r>
              <a:rPr lang="en">
                <a:solidFill>
                  <a:schemeClr val="dk1"/>
                </a:solidFill>
              </a:rPr>
              <a:t>They consciously designed a patent system that would do what no patent system had ever done before — </a:t>
            </a:r>
            <a:r>
              <a:rPr lang="en" b="1">
                <a:solidFill>
                  <a:schemeClr val="dk1"/>
                </a:solidFill>
              </a:rPr>
              <a:t>stimulate the inventive genius and entrepreneurial energy of the common man</a:t>
            </a:r>
            <a:r>
              <a:rPr lang="en">
                <a:solidFill>
                  <a:schemeClr val="dk1"/>
                </a:solidFill>
              </a:rPr>
              <a:t>.</a:t>
            </a:r>
          </a:p>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Today’s U.S.patent system satisfies two broad goals:</a:t>
            </a:r>
          </a:p>
          <a:p>
            <a:pPr marL="914400" lvl="1" indent="-298450">
              <a:lnSpc>
                <a:spcPct val="115000"/>
              </a:lnSpc>
              <a:spcBef>
                <a:spcPts val="0"/>
              </a:spcBef>
              <a:buClr>
                <a:schemeClr val="dk1"/>
              </a:buClr>
              <a:buSzPct val="100000"/>
              <a:buChar char="○"/>
            </a:pPr>
            <a:r>
              <a:rPr lang="en" u="sng">
                <a:solidFill>
                  <a:schemeClr val="dk1"/>
                </a:solidFill>
              </a:rPr>
              <a:t>Stimulates invention</a:t>
            </a:r>
            <a:r>
              <a:rPr lang="en">
                <a:solidFill>
                  <a:schemeClr val="dk1"/>
                </a:solidFill>
              </a:rPr>
              <a:t>: The inherent property rights of inventors and authors to their creations are protected, thereby helping to ensure that the wellsprings of creation and productivity do not dry up for lack of incentive.</a:t>
            </a:r>
          </a:p>
          <a:p>
            <a:pPr marL="914400" lvl="1" indent="-298450" rtl="0">
              <a:lnSpc>
                <a:spcPct val="115000"/>
              </a:lnSpc>
              <a:spcBef>
                <a:spcPts val="0"/>
              </a:spcBef>
              <a:buClr>
                <a:schemeClr val="dk1"/>
              </a:buClr>
              <a:buSzPct val="100000"/>
              <a:buChar char="○"/>
            </a:pPr>
            <a:r>
              <a:rPr lang="en" u="sng">
                <a:solidFill>
                  <a:schemeClr val="dk1"/>
                </a:solidFill>
              </a:rPr>
              <a:t>Is an effective tool for knowledge sharing</a:t>
            </a:r>
            <a:r>
              <a:rPr lang="en">
                <a:solidFill>
                  <a:schemeClr val="dk1"/>
                </a:solidFill>
              </a:rPr>
              <a:t>: The benefits derived from these inventions and creations are ultimately harnessed to the public good through disclosure, thus promoting the progress of the nation and “the general welfare” of its citizens.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53"/>
        <p:cNvGrpSpPr/>
        <p:nvPr/>
      </p:nvGrpSpPr>
      <p:grpSpPr>
        <a:xfrm>
          <a:off x="0" y="0"/>
          <a:ext cx="0" cy="0"/>
          <a:chOff x="0" y="0"/>
          <a:chExt cx="0" cy="0"/>
        </a:xfrm>
      </p:grpSpPr>
      <p:pic>
        <p:nvPicPr>
          <p:cNvPr id="54" name="Shape 54" descr="book-cover7 (1).png"/>
          <p:cNvPicPr preferRelativeResize="0"/>
          <p:nvPr/>
        </p:nvPicPr>
        <p:blipFill>
          <a:blip r:embed="rId3">
            <a:alphaModFix amt="11000"/>
          </a:blip>
          <a:stretch>
            <a:fillRect/>
          </a:stretch>
        </p:blipFill>
        <p:spPr>
          <a:xfrm>
            <a:off x="-1480272" y="-9508722"/>
            <a:ext cx="11954096" cy="19127244"/>
          </a:xfrm>
          <a:prstGeom prst="rect">
            <a:avLst/>
          </a:prstGeom>
          <a:noFill/>
          <a:ln>
            <a:noFill/>
          </a:ln>
        </p:spPr>
      </p:pic>
      <p:sp>
        <p:nvSpPr>
          <p:cNvPr id="55" name="Shape 55"/>
          <p:cNvSpPr txBox="1"/>
          <p:nvPr/>
        </p:nvSpPr>
        <p:spPr>
          <a:xfrm>
            <a:off x="419250" y="1428600"/>
            <a:ext cx="8305500" cy="976500"/>
          </a:xfrm>
          <a:prstGeom prst="rect">
            <a:avLst/>
          </a:prstGeom>
          <a:noFill/>
          <a:ln>
            <a:noFill/>
          </a:ln>
        </p:spPr>
        <p:txBody>
          <a:bodyPr lIns="91425" tIns="91425" rIns="91425" bIns="91425" anchor="b" anchorCtr="0">
            <a:noAutofit/>
          </a:bodyPr>
          <a:lstStyle/>
          <a:p>
            <a:pPr lvl="0" algn="ctr" rtl="0">
              <a:lnSpc>
                <a:spcPct val="115000"/>
              </a:lnSpc>
              <a:spcBef>
                <a:spcPts val="0"/>
              </a:spcBef>
              <a:buNone/>
            </a:pPr>
            <a:r>
              <a:rPr lang="en" sz="4800" b="1">
                <a:solidFill>
                  <a:srgbClr val="E28F38"/>
                </a:solidFill>
                <a:latin typeface="Open Sans"/>
                <a:ea typeface="Open Sans"/>
                <a:cs typeface="Open Sans"/>
                <a:sym typeface="Open Sans"/>
              </a:rPr>
              <a:t>Intellectual</a:t>
            </a:r>
            <a:r>
              <a:rPr lang="en" sz="4800" b="1">
                <a:solidFill>
                  <a:srgbClr val="000000"/>
                </a:solidFill>
                <a:latin typeface="Open Sans"/>
                <a:ea typeface="Open Sans"/>
                <a:cs typeface="Open Sans"/>
                <a:sym typeface="Open Sans"/>
              </a:rPr>
              <a:t> </a:t>
            </a:r>
            <a:r>
              <a:rPr lang="en" sz="4800" b="1">
                <a:solidFill>
                  <a:srgbClr val="E28F38"/>
                </a:solidFill>
                <a:latin typeface="Open Sans"/>
                <a:ea typeface="Open Sans"/>
                <a:cs typeface="Open Sans"/>
                <a:sym typeface="Open Sans"/>
              </a:rPr>
              <a:t>Property </a:t>
            </a:r>
          </a:p>
        </p:txBody>
      </p:sp>
      <p:sp>
        <p:nvSpPr>
          <p:cNvPr id="56" name="Shape 56"/>
          <p:cNvSpPr txBox="1"/>
          <p:nvPr/>
        </p:nvSpPr>
        <p:spPr>
          <a:xfrm>
            <a:off x="710700" y="3094325"/>
            <a:ext cx="7722600" cy="13071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i="1">
                <a:solidFill>
                  <a:srgbClr val="EEEEEE"/>
                </a:solidFill>
                <a:latin typeface="Open Sans"/>
                <a:ea typeface="Open Sans"/>
                <a:cs typeface="Open Sans"/>
                <a:sym typeface="Open Sans"/>
              </a:rPr>
              <a:t>Supporting Inventors, </a:t>
            </a:r>
          </a:p>
          <a:p>
            <a:pPr lvl="0" algn="ctr" rtl="0">
              <a:lnSpc>
                <a:spcPct val="115000"/>
              </a:lnSpc>
              <a:spcBef>
                <a:spcPts val="0"/>
              </a:spcBef>
              <a:buNone/>
            </a:pPr>
            <a:r>
              <a:rPr lang="en" sz="3000" i="1">
                <a:solidFill>
                  <a:srgbClr val="EEEEEE"/>
                </a:solidFill>
                <a:latin typeface="Open Sans"/>
                <a:ea typeface="Open Sans"/>
                <a:cs typeface="Open Sans"/>
                <a:sym typeface="Open Sans"/>
              </a:rPr>
              <a:t>Entrepreneurs, &amp; Creators</a:t>
            </a:r>
          </a:p>
        </p:txBody>
      </p:sp>
      <p:sp>
        <p:nvSpPr>
          <p:cNvPr id="57" name="Shape 57"/>
          <p:cNvSpPr txBox="1"/>
          <p:nvPr/>
        </p:nvSpPr>
        <p:spPr>
          <a:xfrm>
            <a:off x="135750" y="2109775"/>
            <a:ext cx="8872500" cy="824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4800" b="1">
                <a:solidFill>
                  <a:srgbClr val="FFD600"/>
                </a:solidFill>
                <a:latin typeface="Open Sans"/>
                <a:ea typeface="Open Sans"/>
                <a:cs typeface="Open Sans"/>
                <a:sym typeface="Open Sans"/>
              </a:rPr>
              <a:t>In The New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36"/>
        <p:cNvGrpSpPr/>
        <p:nvPr/>
      </p:nvGrpSpPr>
      <p:grpSpPr>
        <a:xfrm>
          <a:off x="0" y="0"/>
          <a:ext cx="0" cy="0"/>
          <a:chOff x="0" y="0"/>
          <a:chExt cx="0" cy="0"/>
        </a:xfrm>
      </p:grpSpPr>
      <p:pic>
        <p:nvPicPr>
          <p:cNvPr id="137" name="Shape 137"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38" name="Shape 138"/>
          <p:cNvSpPr txBox="1"/>
          <p:nvPr/>
        </p:nvSpPr>
        <p:spPr>
          <a:xfrm>
            <a:off x="75" y="1037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How Did The U.S. Create A Patent System For Everyone?</a:t>
            </a:r>
          </a:p>
        </p:txBody>
      </p:sp>
      <p:sp>
        <p:nvSpPr>
          <p:cNvPr id="139" name="Shape 139"/>
          <p:cNvSpPr txBox="1"/>
          <p:nvPr/>
        </p:nvSpPr>
        <p:spPr>
          <a:xfrm>
            <a:off x="856912" y="3156487"/>
            <a:ext cx="18033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Low Fees</a:t>
            </a:r>
          </a:p>
        </p:txBody>
      </p:sp>
      <p:sp>
        <p:nvSpPr>
          <p:cNvPr id="140" name="Shape 140"/>
          <p:cNvSpPr txBox="1"/>
          <p:nvPr/>
        </p:nvSpPr>
        <p:spPr>
          <a:xfrm>
            <a:off x="856912" y="2236787"/>
            <a:ext cx="3116100" cy="7581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Simple Application Procedure</a:t>
            </a:r>
          </a:p>
        </p:txBody>
      </p:sp>
      <p:sp>
        <p:nvSpPr>
          <p:cNvPr id="141" name="Shape 141"/>
          <p:cNvSpPr txBox="1"/>
          <p:nvPr/>
        </p:nvSpPr>
        <p:spPr>
          <a:xfrm>
            <a:off x="4710137" y="2237362"/>
            <a:ext cx="3116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Disclosure of New Technology</a:t>
            </a:r>
          </a:p>
        </p:txBody>
      </p:sp>
      <p:sp>
        <p:nvSpPr>
          <p:cNvPr id="142" name="Shape 142"/>
          <p:cNvSpPr txBox="1"/>
          <p:nvPr/>
        </p:nvSpPr>
        <p:spPr>
          <a:xfrm>
            <a:off x="4710137" y="3190925"/>
            <a:ext cx="34248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Examination System</a:t>
            </a:r>
          </a:p>
        </p:txBody>
      </p:sp>
      <p:sp>
        <p:nvSpPr>
          <p:cNvPr id="143" name="Shape 143"/>
          <p:cNvSpPr txBox="1"/>
          <p:nvPr/>
        </p:nvSpPr>
        <p:spPr>
          <a:xfrm>
            <a:off x="857837" y="3755687"/>
            <a:ext cx="4040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No “Working Requirements”</a:t>
            </a:r>
          </a:p>
        </p:txBody>
      </p:sp>
      <p:sp>
        <p:nvSpPr>
          <p:cNvPr id="144" name="Shape 144"/>
          <p:cNvSpPr txBox="1"/>
          <p:nvPr/>
        </p:nvSpPr>
        <p:spPr>
          <a:xfrm>
            <a:off x="4710137" y="3798012"/>
            <a:ext cx="3116100" cy="327900"/>
          </a:xfrm>
          <a:prstGeom prst="rect">
            <a:avLst/>
          </a:prstGeom>
          <a:noFill/>
          <a:ln>
            <a:noFill/>
          </a:ln>
        </p:spPr>
        <p:txBody>
          <a:bodyPr lIns="91425" tIns="91425" rIns="91425" bIns="91425" anchor="t" anchorCtr="0">
            <a:noAutofit/>
          </a:bodyPr>
          <a:lstStyle/>
          <a:p>
            <a:pPr lvl="0" rtl="0">
              <a:spcBef>
                <a:spcPts val="0"/>
              </a:spcBef>
              <a:buNone/>
            </a:pPr>
            <a:r>
              <a:rPr lang="en" sz="2400" b="1">
                <a:solidFill>
                  <a:srgbClr val="FFD600"/>
                </a:solidFill>
              </a:rPr>
              <a:t>New Technology Marketplace</a:t>
            </a:r>
          </a:p>
        </p:txBody>
      </p:sp>
      <p:sp>
        <p:nvSpPr>
          <p:cNvPr id="145" name="Shape 145"/>
          <p:cNvSpPr txBox="1"/>
          <p:nvPr/>
        </p:nvSpPr>
        <p:spPr>
          <a:xfrm>
            <a:off x="125" y="1505475"/>
            <a:ext cx="9144000" cy="563400"/>
          </a:xfrm>
          <a:prstGeom prst="rect">
            <a:avLst/>
          </a:prstGeom>
          <a:noFill/>
          <a:ln>
            <a:noFill/>
          </a:ln>
        </p:spPr>
        <p:txBody>
          <a:bodyPr lIns="91425" tIns="91425" rIns="91425" bIns="91425" anchor="t" anchorCtr="0">
            <a:noAutofit/>
          </a:bodyPr>
          <a:lstStyle/>
          <a:p>
            <a:pPr lvl="0" algn="ctr" rtl="0">
              <a:spcBef>
                <a:spcPts val="0"/>
              </a:spcBef>
              <a:buNone/>
            </a:pPr>
            <a:r>
              <a:rPr lang="en" sz="3000" b="1" u="sng">
                <a:solidFill>
                  <a:srgbClr val="E28F38"/>
                </a:solidFill>
                <a:latin typeface="Open Sans"/>
                <a:ea typeface="Open Sans"/>
                <a:cs typeface="Open Sans"/>
                <a:sym typeface="Open Sans"/>
              </a:rPr>
              <a:t>Six Unique Features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49"/>
        <p:cNvGrpSpPr/>
        <p:nvPr/>
      </p:nvGrpSpPr>
      <p:grpSpPr>
        <a:xfrm>
          <a:off x="0" y="0"/>
          <a:ext cx="0" cy="0"/>
          <a:chOff x="0" y="0"/>
          <a:chExt cx="0" cy="0"/>
        </a:xfrm>
      </p:grpSpPr>
      <p:pic>
        <p:nvPicPr>
          <p:cNvPr id="150" name="Shape 150"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51" name="Shape 151"/>
          <p:cNvSpPr txBox="1"/>
          <p:nvPr/>
        </p:nvSpPr>
        <p:spPr>
          <a:xfrm>
            <a:off x="376950" y="1818525"/>
            <a:ext cx="8390100" cy="17070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E28F38"/>
                </a:solidFill>
              </a:rPr>
              <a:t>A machine, manufacture, process, or composition of matter can be patented if it demonstrates the following three characteristics:</a:t>
            </a:r>
          </a:p>
        </p:txBody>
      </p:sp>
      <p:sp>
        <p:nvSpPr>
          <p:cNvPr id="152" name="Shape 152"/>
          <p:cNvSpPr txBox="1"/>
          <p:nvPr/>
        </p:nvSpPr>
        <p:spPr>
          <a:xfrm>
            <a:off x="788450" y="3609450"/>
            <a:ext cx="2075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Novelty</a:t>
            </a:r>
          </a:p>
        </p:txBody>
      </p:sp>
      <p:sp>
        <p:nvSpPr>
          <p:cNvPr id="153" name="Shape 153"/>
          <p:cNvSpPr txBox="1"/>
          <p:nvPr/>
        </p:nvSpPr>
        <p:spPr>
          <a:xfrm>
            <a:off x="2863550" y="3609450"/>
            <a:ext cx="4076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Non-Obviousness</a:t>
            </a:r>
          </a:p>
        </p:txBody>
      </p:sp>
      <p:sp>
        <p:nvSpPr>
          <p:cNvPr id="154" name="Shape 154"/>
          <p:cNvSpPr txBox="1"/>
          <p:nvPr/>
        </p:nvSpPr>
        <p:spPr>
          <a:xfrm>
            <a:off x="6627250" y="3609450"/>
            <a:ext cx="2075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Utility</a:t>
            </a:r>
          </a:p>
        </p:txBody>
      </p:sp>
      <p:sp>
        <p:nvSpPr>
          <p:cNvPr id="155" name="Shape 155"/>
          <p:cNvSpPr txBox="1"/>
          <p:nvPr/>
        </p:nvSpPr>
        <p:spPr>
          <a:xfrm>
            <a:off x="2569950" y="1144625"/>
            <a:ext cx="4004100" cy="719400"/>
          </a:xfrm>
          <a:prstGeom prst="rect">
            <a:avLst/>
          </a:prstGeom>
          <a:noFill/>
          <a:ln>
            <a:noFill/>
          </a:ln>
        </p:spPr>
        <p:txBody>
          <a:bodyPr lIns="91425" tIns="91425" rIns="91425" bIns="91425" anchor="ctr" anchorCtr="0">
            <a:noAutofit/>
          </a:bodyPr>
          <a:lstStyle/>
          <a:p>
            <a:pPr lvl="0" algn="ctr" rtl="0">
              <a:spcBef>
                <a:spcPts val="0"/>
              </a:spcBef>
              <a:buNone/>
            </a:pPr>
            <a:r>
              <a:rPr lang="en" sz="3600" b="1" u="sng">
                <a:solidFill>
                  <a:srgbClr val="FFD600"/>
                </a:solidFill>
                <a:latin typeface="Open Sans"/>
                <a:ea typeface="Open Sans"/>
                <a:cs typeface="Open Sans"/>
                <a:sym typeface="Open Sans"/>
              </a:rPr>
              <a:t>“The Patent Act”</a:t>
            </a:r>
          </a:p>
        </p:txBody>
      </p:sp>
      <p:sp>
        <p:nvSpPr>
          <p:cNvPr id="156" name="Shape 156"/>
          <p:cNvSpPr txBox="1"/>
          <p:nvPr/>
        </p:nvSpPr>
        <p:spPr>
          <a:xfrm>
            <a:off x="0" y="235725"/>
            <a:ext cx="9144000" cy="66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What, Exactly, Can You Patent?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60"/>
        <p:cNvGrpSpPr/>
        <p:nvPr/>
      </p:nvGrpSpPr>
      <p:grpSpPr>
        <a:xfrm>
          <a:off x="0" y="0"/>
          <a:ext cx="0" cy="0"/>
          <a:chOff x="0" y="0"/>
          <a:chExt cx="0" cy="0"/>
        </a:xfrm>
      </p:grpSpPr>
      <p:pic>
        <p:nvPicPr>
          <p:cNvPr id="161" name="Shape 161"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62" name="Shape 162"/>
          <p:cNvSpPr txBox="1"/>
          <p:nvPr/>
        </p:nvSpPr>
        <p:spPr>
          <a:xfrm>
            <a:off x="561900" y="1033575"/>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Novelty</a:t>
            </a:r>
          </a:p>
        </p:txBody>
      </p:sp>
      <p:sp>
        <p:nvSpPr>
          <p:cNvPr id="163" name="Shape 163"/>
          <p:cNvSpPr txBox="1"/>
          <p:nvPr/>
        </p:nvSpPr>
        <p:spPr>
          <a:xfrm>
            <a:off x="793375" y="1561500"/>
            <a:ext cx="6704700" cy="1099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machine, manufacture, process, or composition of matter must not have been previously described or known.</a:t>
            </a:r>
          </a:p>
        </p:txBody>
      </p:sp>
      <p:sp>
        <p:nvSpPr>
          <p:cNvPr id="164" name="Shape 164"/>
          <p:cNvSpPr txBox="1"/>
          <p:nvPr/>
        </p:nvSpPr>
        <p:spPr>
          <a:xfrm>
            <a:off x="561900" y="2589850"/>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Utility</a:t>
            </a:r>
          </a:p>
        </p:txBody>
      </p:sp>
      <p:sp>
        <p:nvSpPr>
          <p:cNvPr id="165" name="Shape 165"/>
          <p:cNvSpPr txBox="1"/>
          <p:nvPr/>
        </p:nvSpPr>
        <p:spPr>
          <a:xfrm>
            <a:off x="561900" y="3572075"/>
            <a:ext cx="39957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Non-Obviousness</a:t>
            </a:r>
          </a:p>
        </p:txBody>
      </p:sp>
      <p:sp>
        <p:nvSpPr>
          <p:cNvPr id="166" name="Shape 166"/>
          <p:cNvSpPr txBox="1"/>
          <p:nvPr/>
        </p:nvSpPr>
        <p:spPr>
          <a:xfrm>
            <a:off x="793375" y="3110675"/>
            <a:ext cx="50751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An invention must function as intended.</a:t>
            </a:r>
          </a:p>
        </p:txBody>
      </p:sp>
      <p:sp>
        <p:nvSpPr>
          <p:cNvPr id="167" name="Shape 167"/>
          <p:cNvSpPr txBox="1"/>
          <p:nvPr/>
        </p:nvSpPr>
        <p:spPr>
          <a:xfrm>
            <a:off x="793375" y="4093550"/>
            <a:ext cx="60903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patent requirement that ensures that the idea is new.</a:t>
            </a:r>
          </a:p>
        </p:txBody>
      </p:sp>
      <p:sp>
        <p:nvSpPr>
          <p:cNvPr id="168" name="Shape 168"/>
          <p:cNvSpPr txBox="1"/>
          <p:nvPr/>
        </p:nvSpPr>
        <p:spPr>
          <a:xfrm>
            <a:off x="350975" y="181525"/>
            <a:ext cx="7612500" cy="582000"/>
          </a:xfrm>
          <a:prstGeom prst="rect">
            <a:avLst/>
          </a:prstGeom>
          <a:noFill/>
          <a:ln>
            <a:noFill/>
          </a:ln>
        </p:spPr>
        <p:txBody>
          <a:bodyPr lIns="91425" tIns="91425" rIns="91425" bIns="91425" anchor="t" anchorCtr="0">
            <a:noAutofit/>
          </a:bodyPr>
          <a:lstStyle/>
          <a:p>
            <a:pPr lvl="0" rtl="0">
              <a:spcBef>
                <a:spcPts val="0"/>
              </a:spcBef>
              <a:buNone/>
            </a:pPr>
            <a:r>
              <a:rPr lang="en" sz="3600" b="1" u="sng">
                <a:solidFill>
                  <a:srgbClr val="FFD600"/>
                </a:solidFill>
                <a:latin typeface="Open Sans"/>
                <a:ea typeface="Open Sans"/>
                <a:cs typeface="Open Sans"/>
                <a:sym typeface="Open Sans"/>
              </a:rPr>
              <a:t>Criteria for Patenting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72"/>
        <p:cNvGrpSpPr/>
        <p:nvPr/>
      </p:nvGrpSpPr>
      <p:grpSpPr>
        <a:xfrm>
          <a:off x="0" y="0"/>
          <a:ext cx="0" cy="0"/>
          <a:chOff x="0" y="0"/>
          <a:chExt cx="0" cy="0"/>
        </a:xfrm>
      </p:grpSpPr>
      <p:pic>
        <p:nvPicPr>
          <p:cNvPr id="173" name="Shape 173"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74" name="Shape 174"/>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Two Categories for Patentable Inventions</a:t>
            </a:r>
          </a:p>
        </p:txBody>
      </p:sp>
      <p:pic>
        <p:nvPicPr>
          <p:cNvPr id="175" name="Shape 175" descr="Screen Shot 2016-11-29 at 4.55.21 PM.png"/>
          <p:cNvPicPr preferRelativeResize="0"/>
          <p:nvPr/>
        </p:nvPicPr>
        <p:blipFill rotWithShape="1">
          <a:blip r:embed="rId4">
            <a:alphaModFix/>
          </a:blip>
          <a:srcRect l="7065" t="18824" r="5925" b="10354"/>
          <a:stretch/>
        </p:blipFill>
        <p:spPr>
          <a:xfrm>
            <a:off x="1173924" y="1120600"/>
            <a:ext cx="6886250" cy="3642799"/>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79"/>
        <p:cNvGrpSpPr/>
        <p:nvPr/>
      </p:nvGrpSpPr>
      <p:grpSpPr>
        <a:xfrm>
          <a:off x="0" y="0"/>
          <a:ext cx="0" cy="0"/>
          <a:chOff x="0" y="0"/>
          <a:chExt cx="0" cy="0"/>
        </a:xfrm>
      </p:grpSpPr>
      <p:pic>
        <p:nvPicPr>
          <p:cNvPr id="180" name="Shape 180"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181" name="Shape 181" descr="Screen Shot 2016-11-14 at 4.28.37 PM.png"/>
          <p:cNvPicPr preferRelativeResize="0"/>
          <p:nvPr/>
        </p:nvPicPr>
        <p:blipFill rotWithShape="1">
          <a:blip r:embed="rId4">
            <a:alphaModFix/>
          </a:blip>
          <a:srcRect l="19342" t="24500" r="1223" b="7968"/>
          <a:stretch/>
        </p:blipFill>
        <p:spPr>
          <a:xfrm>
            <a:off x="1303525" y="1169324"/>
            <a:ext cx="6536948" cy="3473399"/>
          </a:xfrm>
          <a:prstGeom prst="rect">
            <a:avLst/>
          </a:prstGeom>
          <a:noFill/>
          <a:ln w="38100" cap="flat" cmpd="sng">
            <a:solidFill>
              <a:srgbClr val="E28F38"/>
            </a:solidFill>
            <a:prstDash val="solid"/>
            <a:round/>
            <a:headEnd type="none" w="med" len="med"/>
            <a:tailEnd type="none" w="med" len="med"/>
          </a:ln>
        </p:spPr>
      </p:pic>
      <p:sp>
        <p:nvSpPr>
          <p:cNvPr id="182" name="Shape 182"/>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Products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86"/>
        <p:cNvGrpSpPr/>
        <p:nvPr/>
      </p:nvGrpSpPr>
      <p:grpSpPr>
        <a:xfrm>
          <a:off x="0" y="0"/>
          <a:ext cx="0" cy="0"/>
          <a:chOff x="0" y="0"/>
          <a:chExt cx="0" cy="0"/>
        </a:xfrm>
      </p:grpSpPr>
      <p:pic>
        <p:nvPicPr>
          <p:cNvPr id="187" name="Shape 18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188" name="Shape 188" descr="Screen Shot 2016-11-14 at 4.29.00 PM.png"/>
          <p:cNvPicPr preferRelativeResize="0"/>
          <p:nvPr/>
        </p:nvPicPr>
        <p:blipFill rotWithShape="1">
          <a:blip r:embed="rId4">
            <a:alphaModFix/>
          </a:blip>
          <a:srcRect l="19475" t="23901" r="1964" b="5987"/>
          <a:stretch/>
        </p:blipFill>
        <p:spPr>
          <a:xfrm>
            <a:off x="1339400" y="1219274"/>
            <a:ext cx="6465225" cy="3606599"/>
          </a:xfrm>
          <a:prstGeom prst="rect">
            <a:avLst/>
          </a:prstGeom>
          <a:noFill/>
          <a:ln w="38100" cap="flat" cmpd="sng">
            <a:solidFill>
              <a:srgbClr val="E28F38"/>
            </a:solidFill>
            <a:prstDash val="solid"/>
            <a:round/>
            <a:headEnd type="none" w="med" len="med"/>
            <a:tailEnd type="none" w="med" len="med"/>
          </a:ln>
        </p:spPr>
      </p:pic>
      <p:sp>
        <p:nvSpPr>
          <p:cNvPr id="189" name="Shape 189"/>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Processes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93"/>
        <p:cNvGrpSpPr/>
        <p:nvPr/>
      </p:nvGrpSpPr>
      <p:grpSpPr>
        <a:xfrm>
          <a:off x="0" y="0"/>
          <a:ext cx="0" cy="0"/>
          <a:chOff x="0" y="0"/>
          <a:chExt cx="0" cy="0"/>
        </a:xfrm>
      </p:grpSpPr>
      <p:pic>
        <p:nvPicPr>
          <p:cNvPr id="194" name="Shape 194" descr="Found-Icons-in-HK-2014111931.png"/>
          <p:cNvPicPr preferRelativeResize="0"/>
          <p:nvPr/>
        </p:nvPicPr>
        <p:blipFill rotWithShape="1">
          <a:blip r:embed="rId3">
            <a:alphaModFix/>
          </a:blip>
          <a:srcRect t="8062"/>
          <a:stretch/>
        </p:blipFill>
        <p:spPr>
          <a:xfrm>
            <a:off x="782924" y="1535500"/>
            <a:ext cx="3575147" cy="2769848"/>
          </a:xfrm>
          <a:prstGeom prst="rect">
            <a:avLst/>
          </a:prstGeom>
          <a:noFill/>
          <a:ln>
            <a:noFill/>
          </a:ln>
        </p:spPr>
      </p:pic>
      <p:sp>
        <p:nvSpPr>
          <p:cNvPr id="195" name="Shape 195"/>
          <p:cNvSpPr txBox="1"/>
          <p:nvPr/>
        </p:nvSpPr>
        <p:spPr>
          <a:xfrm>
            <a:off x="4654500" y="2021350"/>
            <a:ext cx="3793500" cy="613800"/>
          </a:xfrm>
          <a:prstGeom prst="rect">
            <a:avLst/>
          </a:prstGeom>
          <a:noFill/>
          <a:ln>
            <a:noFill/>
          </a:ln>
        </p:spPr>
        <p:txBody>
          <a:bodyPr lIns="91425" tIns="91425" rIns="91425" bIns="91425" anchor="t" anchorCtr="0">
            <a:noAutofit/>
          </a:bodyPr>
          <a:lstStyle/>
          <a:p>
            <a:pPr lvl="0" algn="ctr">
              <a:lnSpc>
                <a:spcPct val="115000"/>
              </a:lnSpc>
              <a:spcBef>
                <a:spcPts val="0"/>
              </a:spcBef>
              <a:buNone/>
            </a:pPr>
            <a:r>
              <a:rPr lang="en" sz="3000" b="1">
                <a:solidFill>
                  <a:srgbClr val="E28F38"/>
                </a:solidFill>
                <a:latin typeface="Open Sans"/>
                <a:ea typeface="Open Sans"/>
                <a:cs typeface="Open Sans"/>
                <a:sym typeface="Open Sans"/>
              </a:rPr>
              <a:t>Camera  </a:t>
            </a:r>
            <a:r>
              <a:rPr lang="en" sz="2400" b="1">
                <a:solidFill>
                  <a:srgbClr val="E28F38"/>
                </a:solidFill>
                <a:latin typeface="Open Sans"/>
                <a:ea typeface="Open Sans"/>
                <a:cs typeface="Open Sans"/>
                <a:sym typeface="Open Sans"/>
              </a:rPr>
              <a:t>+  </a:t>
            </a:r>
            <a:r>
              <a:rPr lang="en" sz="3000" b="1">
                <a:solidFill>
                  <a:srgbClr val="E28F38"/>
                </a:solidFill>
                <a:latin typeface="Open Sans"/>
                <a:ea typeface="Open Sans"/>
                <a:cs typeface="Open Sans"/>
                <a:sym typeface="Open Sans"/>
              </a:rPr>
              <a:t>Phone</a:t>
            </a:r>
          </a:p>
        </p:txBody>
      </p:sp>
      <p:sp>
        <p:nvSpPr>
          <p:cNvPr id="196" name="Shape 196"/>
          <p:cNvSpPr txBox="1"/>
          <p:nvPr/>
        </p:nvSpPr>
        <p:spPr>
          <a:xfrm>
            <a:off x="407250" y="156200"/>
            <a:ext cx="8329500" cy="836700"/>
          </a:xfrm>
          <a:prstGeom prst="rect">
            <a:avLst/>
          </a:prstGeom>
          <a:noFill/>
          <a:ln>
            <a:noFill/>
          </a:ln>
        </p:spPr>
        <p:txBody>
          <a:bodyPr lIns="91425" tIns="91425" rIns="91425" bIns="91425" anchor="t" anchorCtr="0">
            <a:noAutofit/>
          </a:bodyPr>
          <a:lstStyle/>
          <a:p>
            <a:pPr lvl="0" algn="ctr">
              <a:spcBef>
                <a:spcPts val="0"/>
              </a:spcBef>
              <a:buNone/>
            </a:pPr>
            <a:r>
              <a:rPr lang="en" sz="4800" b="1">
                <a:solidFill>
                  <a:srgbClr val="FFD600"/>
                </a:solidFill>
                <a:latin typeface="Open Sans"/>
                <a:ea typeface="Open Sans"/>
                <a:cs typeface="Open Sans"/>
                <a:sym typeface="Open Sans"/>
              </a:rPr>
              <a:t>Non-Obviousness Hurdle</a:t>
            </a:r>
          </a:p>
        </p:txBody>
      </p:sp>
      <p:sp>
        <p:nvSpPr>
          <p:cNvPr id="197" name="Shape 197"/>
          <p:cNvSpPr txBox="1"/>
          <p:nvPr/>
        </p:nvSpPr>
        <p:spPr>
          <a:xfrm>
            <a:off x="4710300" y="3191150"/>
            <a:ext cx="3931200" cy="836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b="1" i="1">
                <a:solidFill>
                  <a:srgbClr val="E28F38"/>
                </a:solidFill>
                <a:latin typeface="Open Sans"/>
                <a:ea typeface="Open Sans"/>
                <a:cs typeface="Open Sans"/>
                <a:sym typeface="Open Sans"/>
              </a:rPr>
              <a:t>Non-Obviousness</a:t>
            </a:r>
          </a:p>
        </p:txBody>
      </p:sp>
      <p:sp>
        <p:nvSpPr>
          <p:cNvPr id="198" name="Shape 198"/>
          <p:cNvSpPr txBox="1"/>
          <p:nvPr/>
        </p:nvSpPr>
        <p:spPr>
          <a:xfrm>
            <a:off x="6313350" y="2430642"/>
            <a:ext cx="725100" cy="836700"/>
          </a:xfrm>
          <a:prstGeom prst="rect">
            <a:avLst/>
          </a:prstGeom>
          <a:noFill/>
          <a:ln>
            <a:noFill/>
          </a:ln>
        </p:spPr>
        <p:txBody>
          <a:bodyPr lIns="91425" tIns="91425" rIns="91425" bIns="91425" anchor="t" anchorCtr="0">
            <a:noAutofit/>
          </a:bodyPr>
          <a:lstStyle/>
          <a:p>
            <a:pPr lvl="0">
              <a:spcBef>
                <a:spcPts val="0"/>
              </a:spcBef>
              <a:buNone/>
            </a:pPr>
            <a:r>
              <a:rPr lang="en" sz="6000" b="1">
                <a:solidFill>
                  <a:srgbClr val="E28F38"/>
                </a:solidFill>
                <a:latin typeface="Open Sans"/>
                <a:ea typeface="Open Sans"/>
                <a:cs typeface="Open Sans"/>
                <a:sym typeface="Open Sans"/>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02"/>
        <p:cNvGrpSpPr/>
        <p:nvPr/>
      </p:nvGrpSpPr>
      <p:grpSpPr>
        <a:xfrm>
          <a:off x="0" y="0"/>
          <a:ext cx="0" cy="0"/>
          <a:chOff x="0" y="0"/>
          <a:chExt cx="0" cy="0"/>
        </a:xfrm>
      </p:grpSpPr>
      <p:sp>
        <p:nvSpPr>
          <p:cNvPr id="203" name="Shape 203"/>
          <p:cNvSpPr txBox="1"/>
          <p:nvPr/>
        </p:nvSpPr>
        <p:spPr>
          <a:xfrm>
            <a:off x="0" y="76200"/>
            <a:ext cx="9144000" cy="7365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Enforcing Patent Rights</a:t>
            </a:r>
          </a:p>
        </p:txBody>
      </p:sp>
      <p:pic>
        <p:nvPicPr>
          <p:cNvPr id="204" name="Shape 204"/>
          <p:cNvPicPr preferRelativeResize="0"/>
          <p:nvPr/>
        </p:nvPicPr>
        <p:blipFill>
          <a:blip r:embed="rId3">
            <a:alphaModFix/>
          </a:blip>
          <a:stretch>
            <a:fillRect/>
          </a:stretch>
        </p:blipFill>
        <p:spPr>
          <a:xfrm>
            <a:off x="468125" y="1234643"/>
            <a:ext cx="2998999" cy="3105975"/>
          </a:xfrm>
          <a:prstGeom prst="rect">
            <a:avLst/>
          </a:prstGeom>
          <a:noFill/>
          <a:ln>
            <a:noFill/>
          </a:ln>
        </p:spPr>
      </p:pic>
      <p:sp>
        <p:nvSpPr>
          <p:cNvPr id="205" name="Shape 205"/>
          <p:cNvSpPr txBox="1"/>
          <p:nvPr/>
        </p:nvSpPr>
        <p:spPr>
          <a:xfrm>
            <a:off x="3659600" y="1243900"/>
            <a:ext cx="4875600" cy="1633200"/>
          </a:xfrm>
          <a:prstGeom prst="rect">
            <a:avLst/>
          </a:prstGeom>
          <a:noFill/>
          <a:ln>
            <a:noFill/>
          </a:ln>
        </p:spPr>
        <p:txBody>
          <a:bodyPr lIns="91425" tIns="91425" rIns="91425" bIns="91425" anchor="t" anchorCtr="0">
            <a:noAutofit/>
          </a:bodyPr>
          <a:lstStyle/>
          <a:p>
            <a:pPr marL="457200" lvl="0" indent="-38100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It is up to the “Patentee” to enforce their patent against infringers by filing a case in federal court</a:t>
            </a:r>
          </a:p>
        </p:txBody>
      </p:sp>
      <p:sp>
        <p:nvSpPr>
          <p:cNvPr id="206" name="Shape 206"/>
          <p:cNvSpPr txBox="1"/>
          <p:nvPr/>
        </p:nvSpPr>
        <p:spPr>
          <a:xfrm>
            <a:off x="3659600" y="3014125"/>
            <a:ext cx="4875600" cy="16332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Patent holders have the legal right to exclude others from making, using, selling, or importing the invention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10"/>
        <p:cNvGrpSpPr/>
        <p:nvPr/>
      </p:nvGrpSpPr>
      <p:grpSpPr>
        <a:xfrm>
          <a:off x="0" y="0"/>
          <a:ext cx="0" cy="0"/>
          <a:chOff x="0" y="0"/>
          <a:chExt cx="0" cy="0"/>
        </a:xfrm>
      </p:grpSpPr>
      <p:pic>
        <p:nvPicPr>
          <p:cNvPr id="211" name="Shape 211"/>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12" name="Shape 212"/>
          <p:cNvSpPr txBox="1"/>
          <p:nvPr/>
        </p:nvSpPr>
        <p:spPr>
          <a:xfrm>
            <a:off x="75" y="27550"/>
            <a:ext cx="9144000" cy="770399"/>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Patent Infringement </a:t>
            </a:r>
          </a:p>
        </p:txBody>
      </p:sp>
      <p:sp>
        <p:nvSpPr>
          <p:cNvPr id="213" name="Shape 213"/>
          <p:cNvSpPr txBox="1"/>
          <p:nvPr/>
        </p:nvSpPr>
        <p:spPr>
          <a:xfrm>
            <a:off x="1372350" y="1004175"/>
            <a:ext cx="6705600" cy="3815700"/>
          </a:xfrm>
          <a:prstGeom prst="rect">
            <a:avLst/>
          </a:prstGeom>
          <a:noFill/>
          <a:ln>
            <a:noFill/>
          </a:ln>
        </p:spPr>
        <p:txBody>
          <a:bodyPr lIns="91425" tIns="91425" rIns="91425" bIns="91425" anchor="t" anchorCtr="0">
            <a:noAutofit/>
          </a:bodyPr>
          <a:lstStyle/>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Demand the infringer stop &amp; pay damages for past infringement</a:t>
            </a:r>
          </a:p>
          <a:p>
            <a:pPr marL="457200" lvl="0" indent="-419100" rtl="0">
              <a:spcBef>
                <a:spcPts val="100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Offer a “Royalty”</a:t>
            </a:r>
          </a:p>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Ignore the infringement or postpone action</a:t>
            </a:r>
          </a:p>
          <a:p>
            <a:pPr marL="457200" lvl="0" indent="-419100" rtl="0">
              <a:spcBef>
                <a:spcPts val="0"/>
              </a:spcBef>
              <a:buClr>
                <a:srgbClr val="E28F38"/>
              </a:buClr>
              <a:buSzPct val="100000"/>
              <a:buFont typeface="Open Sans"/>
              <a:buAutoNum type="arabicPeriod"/>
            </a:pPr>
            <a:r>
              <a:rPr lang="en" sz="3000">
                <a:solidFill>
                  <a:srgbClr val="E28F38"/>
                </a:solidFill>
                <a:latin typeface="Open Sans"/>
                <a:ea typeface="Open Sans"/>
                <a:cs typeface="Open Sans"/>
                <a:sym typeface="Open Sans"/>
              </a:rPr>
              <a:t>File a patent infringement lawsuit in federal court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17"/>
        <p:cNvGrpSpPr/>
        <p:nvPr/>
      </p:nvGrpSpPr>
      <p:grpSpPr>
        <a:xfrm>
          <a:off x="0" y="0"/>
          <a:ext cx="0" cy="0"/>
          <a:chOff x="0" y="0"/>
          <a:chExt cx="0" cy="0"/>
        </a:xfrm>
      </p:grpSpPr>
      <p:pic>
        <p:nvPicPr>
          <p:cNvPr id="218" name="Shape 218"/>
          <p:cNvPicPr preferRelativeResize="0"/>
          <p:nvPr/>
        </p:nvPicPr>
        <p:blipFill>
          <a:blip r:embed="rId3">
            <a:alphaModFix amt="10000"/>
          </a:blip>
          <a:stretch>
            <a:fillRect/>
          </a:stretch>
        </p:blipFill>
        <p:spPr>
          <a:xfrm>
            <a:off x="4675498" y="471975"/>
            <a:ext cx="4356550" cy="4511949"/>
          </a:xfrm>
          <a:prstGeom prst="rect">
            <a:avLst/>
          </a:prstGeom>
          <a:noFill/>
          <a:ln>
            <a:noFill/>
          </a:ln>
        </p:spPr>
      </p:pic>
      <p:sp>
        <p:nvSpPr>
          <p:cNvPr id="219" name="Shape 219"/>
          <p:cNvSpPr txBox="1"/>
          <p:nvPr/>
        </p:nvSpPr>
        <p:spPr>
          <a:xfrm>
            <a:off x="0" y="187300"/>
            <a:ext cx="9144000" cy="8037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Should You Take Your Claim To Court?</a:t>
            </a:r>
          </a:p>
        </p:txBody>
      </p:sp>
      <p:sp>
        <p:nvSpPr>
          <p:cNvPr id="220" name="Shape 220"/>
          <p:cNvSpPr txBox="1"/>
          <p:nvPr/>
        </p:nvSpPr>
        <p:spPr>
          <a:xfrm>
            <a:off x="522825" y="1958500"/>
            <a:ext cx="42078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Determine who infringed</a:t>
            </a:r>
          </a:p>
        </p:txBody>
      </p:sp>
      <p:sp>
        <p:nvSpPr>
          <p:cNvPr id="221" name="Shape 221"/>
          <p:cNvSpPr txBox="1"/>
          <p:nvPr/>
        </p:nvSpPr>
        <p:spPr>
          <a:xfrm>
            <a:off x="522825" y="2482737"/>
            <a:ext cx="6768300" cy="1000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Create a claim chart detailing the product &amp; service that has infringed</a:t>
            </a:r>
          </a:p>
        </p:txBody>
      </p:sp>
      <p:sp>
        <p:nvSpPr>
          <p:cNvPr id="222" name="Shape 222"/>
          <p:cNvSpPr txBox="1"/>
          <p:nvPr/>
        </p:nvSpPr>
        <p:spPr>
          <a:xfrm>
            <a:off x="522825" y="3361575"/>
            <a:ext cx="58422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Determine your location of suit</a:t>
            </a:r>
          </a:p>
        </p:txBody>
      </p:sp>
      <p:sp>
        <p:nvSpPr>
          <p:cNvPr id="223" name="Shape 223"/>
          <p:cNvSpPr txBox="1"/>
          <p:nvPr/>
        </p:nvSpPr>
        <p:spPr>
          <a:xfrm>
            <a:off x="522825" y="3904300"/>
            <a:ext cx="72258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File your claim as soon as you have proof</a:t>
            </a:r>
          </a:p>
        </p:txBody>
      </p:sp>
      <p:sp>
        <p:nvSpPr>
          <p:cNvPr id="224" name="Shape 224"/>
          <p:cNvSpPr txBox="1"/>
          <p:nvPr/>
        </p:nvSpPr>
        <p:spPr>
          <a:xfrm>
            <a:off x="522825" y="4428525"/>
            <a:ext cx="3975900" cy="613500"/>
          </a:xfrm>
          <a:prstGeom prst="rect">
            <a:avLst/>
          </a:prstGeom>
          <a:noFill/>
          <a:ln>
            <a:noFill/>
          </a:ln>
        </p:spPr>
        <p:txBody>
          <a:bodyPr lIns="91425" tIns="91425" rIns="91425" bIns="91425" anchor="t" anchorCtr="0">
            <a:noAutofit/>
          </a:bodyPr>
          <a:lstStyle/>
          <a:p>
            <a:pPr marL="457200" lvl="0" indent="-368300" rtl="0">
              <a:spcBef>
                <a:spcPts val="0"/>
              </a:spcBef>
              <a:buClr>
                <a:srgbClr val="E28F38"/>
              </a:buClr>
              <a:buSzPct val="100000"/>
              <a:buFont typeface="Open Sans"/>
              <a:buChar char="●"/>
            </a:pPr>
            <a:r>
              <a:rPr lang="en" sz="2200" b="1">
                <a:solidFill>
                  <a:srgbClr val="E28F38"/>
                </a:solidFill>
                <a:latin typeface="Open Sans"/>
                <a:ea typeface="Open Sans"/>
                <a:cs typeface="Open Sans"/>
                <a:sym typeface="Open Sans"/>
              </a:rPr>
              <a:t>Select a judge or jury</a:t>
            </a:r>
          </a:p>
        </p:txBody>
      </p:sp>
      <p:sp>
        <p:nvSpPr>
          <p:cNvPr id="225" name="Shape 225"/>
          <p:cNvSpPr txBox="1"/>
          <p:nvPr/>
        </p:nvSpPr>
        <p:spPr>
          <a:xfrm>
            <a:off x="170825" y="991000"/>
            <a:ext cx="6663000" cy="803700"/>
          </a:xfrm>
          <a:prstGeom prst="rect">
            <a:avLst/>
          </a:prstGeom>
          <a:noFill/>
          <a:ln>
            <a:noFill/>
          </a:ln>
        </p:spPr>
        <p:txBody>
          <a:bodyPr lIns="91425" tIns="91425" rIns="91425" bIns="91425" anchor="t" anchorCtr="0">
            <a:noAutofit/>
          </a:bodyPr>
          <a:lstStyle/>
          <a:p>
            <a:pPr lvl="0" algn="l" rtl="0">
              <a:spcBef>
                <a:spcPts val="0"/>
              </a:spcBef>
              <a:buNone/>
            </a:pPr>
            <a:r>
              <a:rPr lang="en" sz="1800" b="1" i="1">
                <a:solidFill>
                  <a:srgbClr val="E28F38"/>
                </a:solidFill>
                <a:latin typeface="Open Sans"/>
                <a:ea typeface="Open Sans"/>
                <a:cs typeface="Open Sans"/>
                <a:sym typeface="Open Sans"/>
              </a:rPr>
              <a:t>To enforce a patent through litigation, you must determine the who, what, where, when, and how of events...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61"/>
        <p:cNvGrpSpPr/>
        <p:nvPr/>
      </p:nvGrpSpPr>
      <p:grpSpPr>
        <a:xfrm>
          <a:off x="0" y="0"/>
          <a:ext cx="0" cy="0"/>
          <a:chOff x="0" y="0"/>
          <a:chExt cx="0" cy="0"/>
        </a:xfrm>
      </p:grpSpPr>
      <p:pic>
        <p:nvPicPr>
          <p:cNvPr id="62" name="Shape 62" descr="book-cover7 (1).png"/>
          <p:cNvPicPr preferRelativeResize="0"/>
          <p:nvPr/>
        </p:nvPicPr>
        <p:blipFill>
          <a:blip r:embed="rId3">
            <a:alphaModFix amt="5000"/>
          </a:blip>
          <a:stretch>
            <a:fillRect/>
          </a:stretch>
        </p:blipFill>
        <p:spPr>
          <a:xfrm>
            <a:off x="-1449347" y="-9610647"/>
            <a:ext cx="11954096" cy="19127244"/>
          </a:xfrm>
          <a:prstGeom prst="rect">
            <a:avLst/>
          </a:prstGeom>
          <a:noFill/>
          <a:ln>
            <a:noFill/>
          </a:ln>
        </p:spPr>
      </p:pic>
      <p:sp>
        <p:nvSpPr>
          <p:cNvPr id="63" name="Shape 63"/>
          <p:cNvSpPr txBox="1"/>
          <p:nvPr/>
        </p:nvSpPr>
        <p:spPr>
          <a:xfrm>
            <a:off x="75" y="256150"/>
            <a:ext cx="9144000" cy="881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What is Intellectual Property?</a:t>
            </a:r>
          </a:p>
        </p:txBody>
      </p:sp>
      <p:pic>
        <p:nvPicPr>
          <p:cNvPr id="64" name="Shape 64" descr="solutions-xxl.png"/>
          <p:cNvPicPr preferRelativeResize="0"/>
          <p:nvPr/>
        </p:nvPicPr>
        <p:blipFill>
          <a:blip r:embed="rId4">
            <a:alphaModFix/>
          </a:blip>
          <a:stretch>
            <a:fillRect/>
          </a:stretch>
        </p:blipFill>
        <p:spPr>
          <a:xfrm>
            <a:off x="682475" y="1739300"/>
            <a:ext cx="1512449" cy="1512449"/>
          </a:xfrm>
          <a:prstGeom prst="rect">
            <a:avLst/>
          </a:prstGeom>
          <a:noFill/>
          <a:ln>
            <a:noFill/>
          </a:ln>
        </p:spPr>
      </p:pic>
      <p:grpSp>
        <p:nvGrpSpPr>
          <p:cNvPr id="65" name="Shape 65"/>
          <p:cNvGrpSpPr/>
          <p:nvPr/>
        </p:nvGrpSpPr>
        <p:grpSpPr>
          <a:xfrm>
            <a:off x="2637664" y="1758696"/>
            <a:ext cx="1512462" cy="1473648"/>
            <a:chOff x="3476349" y="1854250"/>
            <a:chExt cx="1829075" cy="1800425"/>
          </a:xfrm>
        </p:grpSpPr>
        <p:pic>
          <p:nvPicPr>
            <p:cNvPr id="66" name="Shape 66" descr="white-music-notes-clip-art-at-clker-com-vector-clip-art-online-Ig4hT0-clipart.png"/>
            <p:cNvPicPr preferRelativeResize="0"/>
            <p:nvPr/>
          </p:nvPicPr>
          <p:blipFill>
            <a:blip r:embed="rId5">
              <a:alphaModFix/>
            </a:blip>
            <a:stretch>
              <a:fillRect/>
            </a:stretch>
          </p:blipFill>
          <p:spPr>
            <a:xfrm>
              <a:off x="3476349" y="1854250"/>
              <a:ext cx="702175" cy="922350"/>
            </a:xfrm>
            <a:prstGeom prst="rect">
              <a:avLst/>
            </a:prstGeom>
            <a:noFill/>
            <a:ln>
              <a:noFill/>
            </a:ln>
          </p:spPr>
        </p:pic>
        <p:pic>
          <p:nvPicPr>
            <p:cNvPr id="67" name="Shape 67" descr="theatre-masks-xxl.png"/>
            <p:cNvPicPr preferRelativeResize="0"/>
            <p:nvPr/>
          </p:nvPicPr>
          <p:blipFill>
            <a:blip r:embed="rId6">
              <a:alphaModFix/>
            </a:blip>
            <a:stretch>
              <a:fillRect/>
            </a:stretch>
          </p:blipFill>
          <p:spPr>
            <a:xfrm>
              <a:off x="4383075" y="2006650"/>
              <a:ext cx="922350" cy="922350"/>
            </a:xfrm>
            <a:prstGeom prst="rect">
              <a:avLst/>
            </a:prstGeom>
            <a:noFill/>
            <a:ln>
              <a:noFill/>
            </a:ln>
          </p:spPr>
        </p:pic>
        <p:pic>
          <p:nvPicPr>
            <p:cNvPr id="68" name="Shape 68" descr="quill-icon-2.png"/>
            <p:cNvPicPr preferRelativeResize="0"/>
            <p:nvPr/>
          </p:nvPicPr>
          <p:blipFill>
            <a:blip r:embed="rId7">
              <a:alphaModFix/>
            </a:blip>
            <a:stretch>
              <a:fillRect/>
            </a:stretch>
          </p:blipFill>
          <p:spPr>
            <a:xfrm>
              <a:off x="4057955" y="2792476"/>
              <a:ext cx="845281" cy="862199"/>
            </a:xfrm>
            <a:prstGeom prst="rect">
              <a:avLst/>
            </a:prstGeom>
            <a:noFill/>
            <a:ln>
              <a:noFill/>
            </a:ln>
          </p:spPr>
        </p:pic>
      </p:grpSp>
      <p:pic>
        <p:nvPicPr>
          <p:cNvPr id="69" name="Shape 69" descr="Nike-Logo-PNG.png"/>
          <p:cNvPicPr preferRelativeResize="0"/>
          <p:nvPr/>
        </p:nvPicPr>
        <p:blipFill>
          <a:blip r:embed="rId8">
            <a:alphaModFix/>
          </a:blip>
          <a:stretch>
            <a:fillRect/>
          </a:stretch>
        </p:blipFill>
        <p:spPr>
          <a:xfrm>
            <a:off x="4785724" y="2244243"/>
            <a:ext cx="1836300" cy="655018"/>
          </a:xfrm>
          <a:prstGeom prst="rect">
            <a:avLst/>
          </a:prstGeom>
          <a:noFill/>
          <a:ln>
            <a:noFill/>
          </a:ln>
        </p:spPr>
      </p:pic>
      <p:pic>
        <p:nvPicPr>
          <p:cNvPr id="70" name="Shape 70" descr="lock2.png"/>
          <p:cNvPicPr preferRelativeResize="0"/>
          <p:nvPr/>
        </p:nvPicPr>
        <p:blipFill>
          <a:blip r:embed="rId9">
            <a:alphaModFix/>
          </a:blip>
          <a:stretch>
            <a:fillRect/>
          </a:stretch>
        </p:blipFill>
        <p:spPr>
          <a:xfrm>
            <a:off x="7157484" y="1546537"/>
            <a:ext cx="1304045" cy="1897950"/>
          </a:xfrm>
          <a:prstGeom prst="rect">
            <a:avLst/>
          </a:prstGeom>
          <a:noFill/>
          <a:ln>
            <a:noFill/>
          </a:ln>
        </p:spPr>
      </p:pic>
      <p:sp>
        <p:nvSpPr>
          <p:cNvPr id="71" name="Shape 71"/>
          <p:cNvSpPr txBox="1"/>
          <p:nvPr/>
        </p:nvSpPr>
        <p:spPr>
          <a:xfrm>
            <a:off x="520550" y="37894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Patents</a:t>
            </a:r>
          </a:p>
        </p:txBody>
      </p:sp>
      <p:sp>
        <p:nvSpPr>
          <p:cNvPr id="72" name="Shape 72"/>
          <p:cNvSpPr txBox="1"/>
          <p:nvPr/>
        </p:nvSpPr>
        <p:spPr>
          <a:xfrm>
            <a:off x="2475738" y="37894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Copyrights</a:t>
            </a:r>
          </a:p>
        </p:txBody>
      </p:sp>
      <p:sp>
        <p:nvSpPr>
          <p:cNvPr id="73" name="Shape 73"/>
          <p:cNvSpPr txBox="1"/>
          <p:nvPr/>
        </p:nvSpPr>
        <p:spPr>
          <a:xfrm>
            <a:off x="4693013" y="3789450"/>
            <a:ext cx="20217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Trademarks</a:t>
            </a:r>
          </a:p>
        </p:txBody>
      </p:sp>
      <p:sp>
        <p:nvSpPr>
          <p:cNvPr id="74" name="Shape 74"/>
          <p:cNvSpPr txBox="1"/>
          <p:nvPr/>
        </p:nvSpPr>
        <p:spPr>
          <a:xfrm>
            <a:off x="6891359" y="35985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 Secrets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9"/>
        <p:cNvGrpSpPr/>
        <p:nvPr/>
      </p:nvGrpSpPr>
      <p:grpSpPr>
        <a:xfrm>
          <a:off x="0" y="0"/>
          <a:ext cx="0" cy="0"/>
          <a:chOff x="0" y="0"/>
          <a:chExt cx="0" cy="0"/>
        </a:xfrm>
      </p:grpSpPr>
      <p:pic>
        <p:nvPicPr>
          <p:cNvPr id="230" name="Shape 230"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pic>
        <p:nvPicPr>
          <p:cNvPr id="231" name="Shape 231" descr="cash1.png"/>
          <p:cNvPicPr preferRelativeResize="0"/>
          <p:nvPr/>
        </p:nvPicPr>
        <p:blipFill>
          <a:blip r:embed="rId4">
            <a:alphaModFix/>
          </a:blip>
          <a:stretch>
            <a:fillRect/>
          </a:stretch>
        </p:blipFill>
        <p:spPr>
          <a:xfrm>
            <a:off x="2073399" y="1151051"/>
            <a:ext cx="1812498" cy="1812473"/>
          </a:xfrm>
          <a:prstGeom prst="rect">
            <a:avLst/>
          </a:prstGeom>
          <a:noFill/>
          <a:ln>
            <a:noFill/>
          </a:ln>
        </p:spPr>
      </p:pic>
      <p:sp>
        <p:nvSpPr>
          <p:cNvPr id="232" name="Shape 232"/>
          <p:cNvSpPr txBox="1"/>
          <p:nvPr/>
        </p:nvSpPr>
        <p:spPr>
          <a:xfrm>
            <a:off x="75" y="103750"/>
            <a:ext cx="9144000" cy="971100"/>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Alternatives To Litigation</a:t>
            </a:r>
          </a:p>
        </p:txBody>
      </p:sp>
      <p:sp>
        <p:nvSpPr>
          <p:cNvPr id="233" name="Shape 233"/>
          <p:cNvSpPr txBox="1"/>
          <p:nvPr/>
        </p:nvSpPr>
        <p:spPr>
          <a:xfrm>
            <a:off x="4348850" y="1660150"/>
            <a:ext cx="4479300" cy="23079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Litigations are costly, timely, &amp; disruptive</a:t>
            </a:r>
          </a:p>
          <a:p>
            <a:pPr lvl="0" rtl="0">
              <a:spcBef>
                <a:spcPts val="0"/>
              </a:spcBef>
              <a:buNone/>
            </a:pPr>
            <a:endParaRPr sz="2400">
              <a:solidFill>
                <a:srgbClr val="E28F38"/>
              </a:solidFill>
              <a:latin typeface="Open Sans"/>
              <a:ea typeface="Open Sans"/>
              <a:cs typeface="Open Sans"/>
              <a:sym typeface="Open Sans"/>
            </a:endParaRPr>
          </a:p>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Alternative dispute resolutions (ADR) include </a:t>
            </a:r>
            <a:r>
              <a:rPr lang="en" sz="2400" b="1" u="sng">
                <a:solidFill>
                  <a:srgbClr val="E28F38"/>
                </a:solidFill>
                <a:latin typeface="Open Sans"/>
                <a:ea typeface="Open Sans"/>
                <a:cs typeface="Open Sans"/>
                <a:sym typeface="Open Sans"/>
              </a:rPr>
              <a:t>Mediation</a:t>
            </a:r>
            <a:r>
              <a:rPr lang="en" sz="2400">
                <a:solidFill>
                  <a:srgbClr val="E28F38"/>
                </a:solidFill>
                <a:latin typeface="Open Sans"/>
                <a:ea typeface="Open Sans"/>
                <a:cs typeface="Open Sans"/>
                <a:sym typeface="Open Sans"/>
              </a:rPr>
              <a:t> &amp; </a:t>
            </a:r>
            <a:r>
              <a:rPr lang="en" sz="2400" b="1" u="sng">
                <a:solidFill>
                  <a:srgbClr val="E28F38"/>
                </a:solidFill>
                <a:latin typeface="Open Sans"/>
                <a:ea typeface="Open Sans"/>
                <a:cs typeface="Open Sans"/>
                <a:sym typeface="Open Sans"/>
              </a:rPr>
              <a:t>Arbitration</a:t>
            </a:r>
          </a:p>
          <a:p>
            <a:pPr lvl="0" rtl="0">
              <a:spcBef>
                <a:spcPts val="0"/>
              </a:spcBef>
              <a:buNone/>
            </a:pPr>
            <a:endParaRPr sz="2400" b="1">
              <a:solidFill>
                <a:srgbClr val="E28F38"/>
              </a:solidFill>
              <a:latin typeface="Open Sans"/>
              <a:ea typeface="Open Sans"/>
              <a:cs typeface="Open Sans"/>
              <a:sym typeface="Open Sans"/>
            </a:endParaRPr>
          </a:p>
        </p:txBody>
      </p:sp>
      <p:pic>
        <p:nvPicPr>
          <p:cNvPr id="234" name="Shape 234" descr="Anonymous-Sandglass.png"/>
          <p:cNvPicPr preferRelativeResize="0"/>
          <p:nvPr/>
        </p:nvPicPr>
        <p:blipFill>
          <a:blip r:embed="rId5">
            <a:alphaModFix/>
          </a:blip>
          <a:stretch>
            <a:fillRect/>
          </a:stretch>
        </p:blipFill>
        <p:spPr>
          <a:xfrm>
            <a:off x="898749" y="2008188"/>
            <a:ext cx="953873" cy="1584324"/>
          </a:xfrm>
          <a:prstGeom prst="rect">
            <a:avLst/>
          </a:prstGeom>
          <a:noFill/>
          <a:ln>
            <a:noFill/>
          </a:ln>
        </p:spPr>
      </p:pic>
      <p:pic>
        <p:nvPicPr>
          <p:cNvPr id="235" name="Shape 235" descr="liftarn-Big-brick.png"/>
          <p:cNvPicPr preferRelativeResize="0"/>
          <p:nvPr/>
        </p:nvPicPr>
        <p:blipFill>
          <a:blip r:embed="rId6">
            <a:alphaModFix/>
          </a:blip>
          <a:stretch>
            <a:fillRect/>
          </a:stretch>
        </p:blipFill>
        <p:spPr>
          <a:xfrm>
            <a:off x="2050710" y="2806996"/>
            <a:ext cx="1691910" cy="154245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39"/>
        <p:cNvGrpSpPr/>
        <p:nvPr/>
      </p:nvGrpSpPr>
      <p:grpSpPr>
        <a:xfrm>
          <a:off x="0" y="0"/>
          <a:ext cx="0" cy="0"/>
          <a:chOff x="0" y="0"/>
          <a:chExt cx="0" cy="0"/>
        </a:xfrm>
      </p:grpSpPr>
      <p:pic>
        <p:nvPicPr>
          <p:cNvPr id="240" name="Shape 240"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41" name="Shape 241"/>
          <p:cNvSpPr txBox="1"/>
          <p:nvPr/>
        </p:nvSpPr>
        <p:spPr>
          <a:xfrm>
            <a:off x="75" y="408550"/>
            <a:ext cx="9144000" cy="983700"/>
          </a:xfrm>
          <a:prstGeom prst="rect">
            <a:avLst/>
          </a:prstGeom>
          <a:noFill/>
          <a:ln>
            <a:noFill/>
          </a:ln>
        </p:spPr>
        <p:txBody>
          <a:bodyPr lIns="91425" tIns="91425" rIns="91425" bIns="91425" anchor="t" anchorCtr="0">
            <a:noAutofit/>
          </a:bodyPr>
          <a:lstStyle/>
          <a:p>
            <a:pPr lvl="0" algn="ctr" rtl="0">
              <a:spcBef>
                <a:spcPts val="0"/>
              </a:spcBef>
              <a:buNone/>
            </a:pPr>
            <a:r>
              <a:rPr lang="en" sz="4500" b="1" u="sng">
                <a:solidFill>
                  <a:srgbClr val="FFD600"/>
                </a:solidFill>
                <a:latin typeface="Open Sans"/>
                <a:ea typeface="Open Sans"/>
                <a:cs typeface="Open Sans"/>
                <a:sym typeface="Open Sans"/>
              </a:rPr>
              <a:t>Mediation</a:t>
            </a:r>
          </a:p>
        </p:txBody>
      </p:sp>
      <p:sp>
        <p:nvSpPr>
          <p:cNvPr id="242" name="Shape 242"/>
          <p:cNvSpPr txBox="1"/>
          <p:nvPr/>
        </p:nvSpPr>
        <p:spPr>
          <a:xfrm>
            <a:off x="337800" y="1712550"/>
            <a:ext cx="8468400" cy="20364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An informal type of dispute resolution in which a third party </a:t>
            </a:r>
            <a:r>
              <a:rPr lang="en" sz="3000" i="1">
                <a:solidFill>
                  <a:srgbClr val="E28F38"/>
                </a:solidFill>
                <a:latin typeface="Open Sans"/>
                <a:ea typeface="Open Sans"/>
                <a:cs typeface="Open Sans"/>
                <a:sym typeface="Open Sans"/>
              </a:rPr>
              <a:t>(mediator)</a:t>
            </a:r>
            <a:r>
              <a:rPr lang="en" sz="3000">
                <a:solidFill>
                  <a:srgbClr val="E28F38"/>
                </a:solidFill>
                <a:latin typeface="Open Sans"/>
                <a:ea typeface="Open Sans"/>
                <a:cs typeface="Open Sans"/>
                <a:sym typeface="Open Sans"/>
              </a:rPr>
              <a:t> helps two parties come to an agreement.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46"/>
        <p:cNvGrpSpPr/>
        <p:nvPr/>
      </p:nvGrpSpPr>
      <p:grpSpPr>
        <a:xfrm>
          <a:off x="0" y="0"/>
          <a:ext cx="0" cy="0"/>
          <a:chOff x="0" y="0"/>
          <a:chExt cx="0" cy="0"/>
        </a:xfrm>
      </p:grpSpPr>
      <p:pic>
        <p:nvPicPr>
          <p:cNvPr id="247" name="Shape 247" descr="book-cover7 (1).png"/>
          <p:cNvPicPr preferRelativeResize="0"/>
          <p:nvPr/>
        </p:nvPicPr>
        <p:blipFill>
          <a:blip r:embed="rId3">
            <a:alphaModFix amt="10000"/>
          </a:blip>
          <a:stretch>
            <a:fillRect/>
          </a:stretch>
        </p:blipFill>
        <p:spPr>
          <a:xfrm>
            <a:off x="-1449347" y="-8467647"/>
            <a:ext cx="11954096" cy="19127244"/>
          </a:xfrm>
          <a:prstGeom prst="rect">
            <a:avLst/>
          </a:prstGeom>
          <a:noFill/>
          <a:ln>
            <a:noFill/>
          </a:ln>
        </p:spPr>
      </p:pic>
      <p:sp>
        <p:nvSpPr>
          <p:cNvPr id="248" name="Shape 248"/>
          <p:cNvSpPr txBox="1"/>
          <p:nvPr/>
        </p:nvSpPr>
        <p:spPr>
          <a:xfrm>
            <a:off x="75" y="408550"/>
            <a:ext cx="9144000" cy="971100"/>
          </a:xfrm>
          <a:prstGeom prst="rect">
            <a:avLst/>
          </a:prstGeom>
          <a:noFill/>
          <a:ln>
            <a:noFill/>
          </a:ln>
        </p:spPr>
        <p:txBody>
          <a:bodyPr lIns="91425" tIns="91425" rIns="91425" bIns="91425" anchor="t" anchorCtr="0">
            <a:noAutofit/>
          </a:bodyPr>
          <a:lstStyle/>
          <a:p>
            <a:pPr lvl="0" algn="ctr" rtl="0">
              <a:spcBef>
                <a:spcPts val="0"/>
              </a:spcBef>
              <a:buNone/>
            </a:pPr>
            <a:r>
              <a:rPr lang="en" sz="4500" b="1" u="sng">
                <a:solidFill>
                  <a:srgbClr val="FFD600"/>
                </a:solidFill>
                <a:latin typeface="Open Sans"/>
                <a:ea typeface="Open Sans"/>
                <a:cs typeface="Open Sans"/>
                <a:sym typeface="Open Sans"/>
              </a:rPr>
              <a:t>Arbitration</a:t>
            </a:r>
          </a:p>
        </p:txBody>
      </p:sp>
      <p:sp>
        <p:nvSpPr>
          <p:cNvPr id="249" name="Shape 249"/>
          <p:cNvSpPr txBox="1"/>
          <p:nvPr/>
        </p:nvSpPr>
        <p:spPr>
          <a:xfrm>
            <a:off x="337800" y="1712550"/>
            <a:ext cx="8468400" cy="20364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E28F38"/>
                </a:solidFill>
                <a:latin typeface="Open Sans"/>
                <a:ea typeface="Open Sans"/>
                <a:cs typeface="Open Sans"/>
                <a:sym typeface="Open Sans"/>
              </a:rPr>
              <a:t>A process in which the parties to a dispute present arguments and evidence to a dispute resolution practitioner </a:t>
            </a:r>
            <a:r>
              <a:rPr lang="en" sz="3000" i="1">
                <a:solidFill>
                  <a:srgbClr val="E28F38"/>
                </a:solidFill>
                <a:latin typeface="Open Sans"/>
                <a:ea typeface="Open Sans"/>
                <a:cs typeface="Open Sans"/>
                <a:sym typeface="Open Sans"/>
              </a:rPr>
              <a:t>(arbitrator)</a:t>
            </a:r>
            <a:r>
              <a:rPr lang="en" sz="3000">
                <a:solidFill>
                  <a:srgbClr val="E28F38"/>
                </a:solidFill>
                <a:latin typeface="Open Sans"/>
                <a:ea typeface="Open Sans"/>
                <a:cs typeface="Open Sans"/>
                <a:sym typeface="Open Sans"/>
              </a:rPr>
              <a:t> who makes a determination.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53"/>
        <p:cNvGrpSpPr/>
        <p:nvPr/>
      </p:nvGrpSpPr>
      <p:grpSpPr>
        <a:xfrm>
          <a:off x="0" y="0"/>
          <a:ext cx="0" cy="0"/>
          <a:chOff x="0" y="0"/>
          <a:chExt cx="0" cy="0"/>
        </a:xfrm>
      </p:grpSpPr>
      <p:pic>
        <p:nvPicPr>
          <p:cNvPr id="254" name="Shape 254"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55" name="Shape 255"/>
          <p:cNvSpPr/>
          <p:nvPr/>
        </p:nvSpPr>
        <p:spPr>
          <a:xfrm>
            <a:off x="932100" y="1506475"/>
            <a:ext cx="2796300" cy="2587800"/>
          </a:xfrm>
          <a:prstGeom prst="ellipse">
            <a:avLst/>
          </a:prstGeom>
          <a:solidFill>
            <a:srgbClr val="66CCCC"/>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6" name="Shape 256"/>
          <p:cNvSpPr/>
          <p:nvPr/>
        </p:nvSpPr>
        <p:spPr>
          <a:xfrm>
            <a:off x="5363275" y="1506475"/>
            <a:ext cx="2796300" cy="2587800"/>
          </a:xfrm>
          <a:prstGeom prst="ellipse">
            <a:avLst/>
          </a:prstGeom>
          <a:solidFill>
            <a:srgbClr val="E28F38"/>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7" name="Shape 257"/>
          <p:cNvSpPr txBox="1"/>
          <p:nvPr/>
        </p:nvSpPr>
        <p:spPr>
          <a:xfrm>
            <a:off x="1330800" y="1969375"/>
            <a:ext cx="1998900" cy="16620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EEEEEE"/>
                </a:solidFill>
                <a:latin typeface="Open Sans"/>
                <a:ea typeface="Open Sans"/>
                <a:cs typeface="Open Sans"/>
                <a:sym typeface="Open Sans"/>
              </a:rPr>
              <a:t>38%</a:t>
            </a:r>
          </a:p>
          <a:p>
            <a:pPr lvl="0" algn="ctr" rtl="0">
              <a:spcBef>
                <a:spcPts val="0"/>
              </a:spcBef>
              <a:buNone/>
            </a:pPr>
            <a:r>
              <a:rPr lang="en" sz="3000" b="1">
                <a:solidFill>
                  <a:srgbClr val="EEEEEE"/>
                </a:solidFill>
              </a:rPr>
              <a:t>U.S. GDP</a:t>
            </a:r>
          </a:p>
        </p:txBody>
      </p:sp>
      <p:sp>
        <p:nvSpPr>
          <p:cNvPr id="258" name="Shape 258"/>
          <p:cNvSpPr txBox="1"/>
          <p:nvPr/>
        </p:nvSpPr>
        <p:spPr>
          <a:xfrm>
            <a:off x="5435500" y="1969375"/>
            <a:ext cx="2661600" cy="16620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EEEEEE"/>
                </a:solidFill>
                <a:latin typeface="Open Sans"/>
                <a:ea typeface="Open Sans"/>
                <a:cs typeface="Open Sans"/>
                <a:sym typeface="Open Sans"/>
              </a:rPr>
              <a:t>80%</a:t>
            </a:r>
          </a:p>
          <a:p>
            <a:pPr lvl="0" algn="ctr" rtl="0">
              <a:spcBef>
                <a:spcPts val="0"/>
              </a:spcBef>
              <a:buNone/>
            </a:pPr>
            <a:r>
              <a:rPr lang="en" sz="3000" b="1">
                <a:solidFill>
                  <a:srgbClr val="EEEEEE"/>
                </a:solidFill>
              </a:rPr>
              <a:t>Market Value</a:t>
            </a:r>
          </a:p>
        </p:txBody>
      </p:sp>
      <p:sp>
        <p:nvSpPr>
          <p:cNvPr id="259" name="Shape 259"/>
          <p:cNvSpPr txBox="1"/>
          <p:nvPr/>
        </p:nvSpPr>
        <p:spPr>
          <a:xfrm>
            <a:off x="75" y="103750"/>
            <a:ext cx="9144000" cy="1191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The Value of IP to a Nation’s Economic Survival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63"/>
        <p:cNvGrpSpPr/>
        <p:nvPr/>
      </p:nvGrpSpPr>
      <p:grpSpPr>
        <a:xfrm>
          <a:off x="0" y="0"/>
          <a:ext cx="0" cy="0"/>
          <a:chOff x="0" y="0"/>
          <a:chExt cx="0" cy="0"/>
        </a:xfrm>
      </p:grpSpPr>
      <p:pic>
        <p:nvPicPr>
          <p:cNvPr id="264" name="Shape 264" descr="book-cover7 (1).png"/>
          <p:cNvPicPr preferRelativeResize="0"/>
          <p:nvPr/>
        </p:nvPicPr>
        <p:blipFill>
          <a:blip r:embed="rId3">
            <a:alphaModFix amt="5000"/>
          </a:blip>
          <a:stretch>
            <a:fillRect/>
          </a:stretch>
        </p:blipFill>
        <p:spPr>
          <a:xfrm>
            <a:off x="-1449347" y="-8467647"/>
            <a:ext cx="11954096" cy="19127244"/>
          </a:xfrm>
          <a:prstGeom prst="rect">
            <a:avLst/>
          </a:prstGeom>
          <a:noFill/>
          <a:ln>
            <a:noFill/>
          </a:ln>
        </p:spPr>
      </p:pic>
      <p:pic>
        <p:nvPicPr>
          <p:cNvPr id="265" name="Shape 265" descr="unnamed.jpg"/>
          <p:cNvPicPr preferRelativeResize="0"/>
          <p:nvPr/>
        </p:nvPicPr>
        <p:blipFill>
          <a:blip r:embed="rId4">
            <a:alphaModFix/>
          </a:blip>
          <a:stretch>
            <a:fillRect/>
          </a:stretch>
        </p:blipFill>
        <p:spPr>
          <a:xfrm>
            <a:off x="4838699" y="2683289"/>
            <a:ext cx="3637299" cy="1385200"/>
          </a:xfrm>
          <a:prstGeom prst="rect">
            <a:avLst/>
          </a:prstGeom>
          <a:noFill/>
          <a:ln w="38100" cap="flat" cmpd="sng">
            <a:solidFill>
              <a:srgbClr val="E28F38"/>
            </a:solidFill>
            <a:prstDash val="solid"/>
            <a:round/>
            <a:headEnd type="none" w="med" len="med"/>
            <a:tailEnd type="none" w="med" len="med"/>
          </a:ln>
        </p:spPr>
      </p:pic>
      <p:pic>
        <p:nvPicPr>
          <p:cNvPr id="266" name="Shape 266" descr="Michelson20MMLogo-Black (2).png"/>
          <p:cNvPicPr preferRelativeResize="0"/>
          <p:nvPr/>
        </p:nvPicPr>
        <p:blipFill>
          <a:blip r:embed="rId5">
            <a:alphaModFix/>
          </a:blip>
          <a:stretch>
            <a:fillRect/>
          </a:stretch>
        </p:blipFill>
        <p:spPr>
          <a:xfrm>
            <a:off x="342074" y="1975975"/>
            <a:ext cx="4015925" cy="3104625"/>
          </a:xfrm>
          <a:prstGeom prst="rect">
            <a:avLst/>
          </a:prstGeom>
          <a:noFill/>
          <a:ln>
            <a:noFill/>
          </a:ln>
        </p:spPr>
      </p:pic>
      <p:sp>
        <p:nvSpPr>
          <p:cNvPr id="267" name="Shape 267"/>
          <p:cNvSpPr txBox="1"/>
          <p:nvPr/>
        </p:nvSpPr>
        <p:spPr>
          <a:xfrm>
            <a:off x="2922400" y="1899775"/>
            <a:ext cx="2867400" cy="4752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Presented By</a:t>
            </a:r>
          </a:p>
        </p:txBody>
      </p:sp>
      <p:sp>
        <p:nvSpPr>
          <p:cNvPr id="268" name="Shape 268"/>
          <p:cNvSpPr txBox="1"/>
          <p:nvPr/>
        </p:nvSpPr>
        <p:spPr>
          <a:xfrm>
            <a:off x="393700" y="203200"/>
            <a:ext cx="7378800" cy="6351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E28F38"/>
                </a:solidFill>
                <a:latin typeface="Open Sans"/>
                <a:ea typeface="Open Sans"/>
                <a:cs typeface="Open Sans"/>
                <a:sym typeface="Open Sans"/>
              </a:rPr>
              <a:t>To learn more about IP visit:</a:t>
            </a:r>
          </a:p>
        </p:txBody>
      </p:sp>
      <p:sp>
        <p:nvSpPr>
          <p:cNvPr id="269" name="Shape 269"/>
          <p:cNvSpPr txBox="1"/>
          <p:nvPr/>
        </p:nvSpPr>
        <p:spPr>
          <a:xfrm>
            <a:off x="393700" y="727725"/>
            <a:ext cx="6540600" cy="584100"/>
          </a:xfrm>
          <a:prstGeom prst="rect">
            <a:avLst/>
          </a:prstGeom>
          <a:noFill/>
          <a:ln>
            <a:noFill/>
          </a:ln>
        </p:spPr>
        <p:txBody>
          <a:bodyPr lIns="91425" tIns="91425" rIns="91425" bIns="91425" anchor="ctr" anchorCtr="0">
            <a:noAutofit/>
          </a:bodyPr>
          <a:lstStyle/>
          <a:p>
            <a:pPr lvl="0" rtl="0">
              <a:spcBef>
                <a:spcPts val="0"/>
              </a:spcBef>
              <a:buNone/>
            </a:pPr>
            <a:r>
              <a:rPr lang="en" sz="3600" b="1">
                <a:solidFill>
                  <a:srgbClr val="FFD600"/>
                </a:solidFill>
                <a:latin typeface="Open Sans"/>
                <a:ea typeface="Open Sans"/>
                <a:cs typeface="Open Sans"/>
                <a:sym typeface="Open Sans"/>
              </a:rPr>
              <a:t>MichelsonIP.com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78"/>
        <p:cNvGrpSpPr/>
        <p:nvPr/>
      </p:nvGrpSpPr>
      <p:grpSpPr>
        <a:xfrm>
          <a:off x="0" y="0"/>
          <a:ext cx="0" cy="0"/>
          <a:chOff x="0" y="0"/>
          <a:chExt cx="0" cy="0"/>
        </a:xfrm>
      </p:grpSpPr>
      <p:pic>
        <p:nvPicPr>
          <p:cNvPr id="79" name="Shape 79" descr="solutions-xxl.png"/>
          <p:cNvPicPr preferRelativeResize="0"/>
          <p:nvPr/>
        </p:nvPicPr>
        <p:blipFill>
          <a:blip r:embed="rId3">
            <a:alphaModFix amt="15000"/>
          </a:blip>
          <a:stretch>
            <a:fillRect/>
          </a:stretch>
        </p:blipFill>
        <p:spPr>
          <a:xfrm>
            <a:off x="2853325" y="966650"/>
            <a:ext cx="3437500" cy="3437500"/>
          </a:xfrm>
          <a:prstGeom prst="rect">
            <a:avLst/>
          </a:prstGeom>
          <a:noFill/>
          <a:ln>
            <a:noFill/>
          </a:ln>
        </p:spPr>
      </p:pic>
      <p:sp>
        <p:nvSpPr>
          <p:cNvPr id="80" name="Shape 8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Patents  </a:t>
            </a:r>
          </a:p>
        </p:txBody>
      </p:sp>
      <p:sp>
        <p:nvSpPr>
          <p:cNvPr id="81" name="Shape 81"/>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the government of a nation to an inventor that gives him or her the exclusive right to the invention for up to 20 years, in exchange for disclosing the details of the new technology to society for its ultimate benefit.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85"/>
        <p:cNvGrpSpPr/>
        <p:nvPr/>
      </p:nvGrpSpPr>
      <p:grpSpPr>
        <a:xfrm>
          <a:off x="0" y="0"/>
          <a:ext cx="0" cy="0"/>
          <a:chOff x="0" y="0"/>
          <a:chExt cx="0" cy="0"/>
        </a:xfrm>
      </p:grpSpPr>
      <p:grpSp>
        <p:nvGrpSpPr>
          <p:cNvPr id="86" name="Shape 86"/>
          <p:cNvGrpSpPr/>
          <p:nvPr/>
        </p:nvGrpSpPr>
        <p:grpSpPr>
          <a:xfrm>
            <a:off x="2185933" y="999702"/>
            <a:ext cx="4683530" cy="3828605"/>
            <a:chOff x="3476349" y="1854250"/>
            <a:chExt cx="1829075" cy="1800425"/>
          </a:xfrm>
        </p:grpSpPr>
        <p:pic>
          <p:nvPicPr>
            <p:cNvPr id="87" name="Shape 87" descr="white-music-notes-clip-art-at-clker-com-vector-clip-art-online-Ig4hT0-clipart.png"/>
            <p:cNvPicPr preferRelativeResize="0"/>
            <p:nvPr/>
          </p:nvPicPr>
          <p:blipFill>
            <a:blip r:embed="rId3">
              <a:alphaModFix amt="15000"/>
            </a:blip>
            <a:stretch>
              <a:fillRect/>
            </a:stretch>
          </p:blipFill>
          <p:spPr>
            <a:xfrm>
              <a:off x="3476349" y="1854250"/>
              <a:ext cx="702175" cy="922350"/>
            </a:xfrm>
            <a:prstGeom prst="rect">
              <a:avLst/>
            </a:prstGeom>
            <a:noFill/>
            <a:ln>
              <a:noFill/>
            </a:ln>
          </p:spPr>
        </p:pic>
        <p:pic>
          <p:nvPicPr>
            <p:cNvPr id="88" name="Shape 88" descr="theatre-masks-xxl.png"/>
            <p:cNvPicPr preferRelativeResize="0"/>
            <p:nvPr/>
          </p:nvPicPr>
          <p:blipFill>
            <a:blip r:embed="rId4">
              <a:alphaModFix amt="15000"/>
            </a:blip>
            <a:stretch>
              <a:fillRect/>
            </a:stretch>
          </p:blipFill>
          <p:spPr>
            <a:xfrm>
              <a:off x="4383075" y="2006650"/>
              <a:ext cx="922350" cy="922350"/>
            </a:xfrm>
            <a:prstGeom prst="rect">
              <a:avLst/>
            </a:prstGeom>
            <a:noFill/>
            <a:ln>
              <a:noFill/>
            </a:ln>
          </p:spPr>
        </p:pic>
        <p:pic>
          <p:nvPicPr>
            <p:cNvPr id="89" name="Shape 89" descr="quill-icon-2.png"/>
            <p:cNvPicPr preferRelativeResize="0"/>
            <p:nvPr/>
          </p:nvPicPr>
          <p:blipFill>
            <a:blip r:embed="rId5">
              <a:alphaModFix amt="15000"/>
            </a:blip>
            <a:stretch>
              <a:fillRect/>
            </a:stretch>
          </p:blipFill>
          <p:spPr>
            <a:xfrm>
              <a:off x="4057955" y="2792476"/>
              <a:ext cx="845281" cy="862199"/>
            </a:xfrm>
            <a:prstGeom prst="rect">
              <a:avLst/>
            </a:prstGeom>
            <a:noFill/>
            <a:ln>
              <a:noFill/>
            </a:ln>
          </p:spPr>
        </p:pic>
      </p:grpSp>
      <p:sp>
        <p:nvSpPr>
          <p:cNvPr id="90" name="Shape 9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Copyrights </a:t>
            </a:r>
          </a:p>
        </p:txBody>
      </p:sp>
      <p:sp>
        <p:nvSpPr>
          <p:cNvPr id="91" name="Shape 91"/>
          <p:cNvSpPr txBox="1"/>
          <p:nvPr/>
        </p:nvSpPr>
        <p:spPr>
          <a:xfrm>
            <a:off x="309675" y="17309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the author of an original literary, dramatic, musical, artistic, or other eligible creative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95"/>
        <p:cNvGrpSpPr/>
        <p:nvPr/>
      </p:nvGrpSpPr>
      <p:grpSpPr>
        <a:xfrm>
          <a:off x="0" y="0"/>
          <a:ext cx="0" cy="0"/>
          <a:chOff x="0" y="0"/>
          <a:chExt cx="0" cy="0"/>
        </a:xfrm>
      </p:grpSpPr>
      <p:pic>
        <p:nvPicPr>
          <p:cNvPr id="96" name="Shape 96" descr="Nike-Logo-PNG.png"/>
          <p:cNvPicPr preferRelativeResize="0"/>
          <p:nvPr/>
        </p:nvPicPr>
        <p:blipFill>
          <a:blip r:embed="rId3">
            <a:alphaModFix amt="15000"/>
          </a:blip>
          <a:stretch>
            <a:fillRect/>
          </a:stretch>
        </p:blipFill>
        <p:spPr>
          <a:xfrm>
            <a:off x="1647375" y="1730948"/>
            <a:ext cx="5849251" cy="2086451"/>
          </a:xfrm>
          <a:prstGeom prst="rect">
            <a:avLst/>
          </a:prstGeom>
          <a:noFill/>
          <a:ln>
            <a:noFill/>
          </a:ln>
        </p:spPr>
      </p:pic>
      <p:sp>
        <p:nvSpPr>
          <p:cNvPr id="97" name="Shape 97"/>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Trademarks </a:t>
            </a:r>
          </a:p>
        </p:txBody>
      </p:sp>
      <p:sp>
        <p:nvSpPr>
          <p:cNvPr id="98" name="Shape 98"/>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an individual, business, or legal entity that creates and uses a distinctive word, name, symbol, or device to distinguish its products or services from those from any other entity in the marketplace.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2"/>
        <p:cNvGrpSpPr/>
        <p:nvPr/>
      </p:nvGrpSpPr>
      <p:grpSpPr>
        <a:xfrm>
          <a:off x="0" y="0"/>
          <a:ext cx="0" cy="0"/>
          <a:chOff x="0" y="0"/>
          <a:chExt cx="0" cy="0"/>
        </a:xfrm>
      </p:grpSpPr>
      <p:pic>
        <p:nvPicPr>
          <p:cNvPr id="103" name="Shape 103" descr="lock2.png"/>
          <p:cNvPicPr preferRelativeResize="0"/>
          <p:nvPr/>
        </p:nvPicPr>
        <p:blipFill>
          <a:blip r:embed="rId3">
            <a:alphaModFix amt="15000"/>
          </a:blip>
          <a:stretch>
            <a:fillRect/>
          </a:stretch>
        </p:blipFill>
        <p:spPr>
          <a:xfrm>
            <a:off x="3210851" y="881051"/>
            <a:ext cx="2722284" cy="3962124"/>
          </a:xfrm>
          <a:prstGeom prst="rect">
            <a:avLst/>
          </a:prstGeom>
          <a:noFill/>
          <a:ln>
            <a:noFill/>
          </a:ln>
        </p:spPr>
      </p:pic>
      <p:sp>
        <p:nvSpPr>
          <p:cNvPr id="104" name="Shape 104"/>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 Secrets </a:t>
            </a:r>
          </a:p>
        </p:txBody>
      </p:sp>
      <p:sp>
        <p:nvSpPr>
          <p:cNvPr id="105" name="Shape 105"/>
          <p:cNvSpPr txBox="1"/>
          <p:nvPr/>
        </p:nvSpPr>
        <p:spPr>
          <a:xfrm>
            <a:off x="309675" y="1930612"/>
            <a:ext cx="8524800" cy="18630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 law that requires that the intellectual property to be protected, not publicly disclosed.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9"/>
        <p:cNvGrpSpPr/>
        <p:nvPr/>
      </p:nvGrpSpPr>
      <p:grpSpPr>
        <a:xfrm>
          <a:off x="0" y="0"/>
          <a:ext cx="0" cy="0"/>
          <a:chOff x="0" y="0"/>
          <a:chExt cx="0" cy="0"/>
        </a:xfrm>
      </p:grpSpPr>
      <p:sp>
        <p:nvSpPr>
          <p:cNvPr id="110" name="Shape 110"/>
          <p:cNvSpPr txBox="1"/>
          <p:nvPr/>
        </p:nvSpPr>
        <p:spPr>
          <a:xfrm>
            <a:off x="75" y="103750"/>
            <a:ext cx="9144000" cy="942600"/>
          </a:xfrm>
          <a:prstGeom prst="rect">
            <a:avLst/>
          </a:prstGeom>
          <a:noFill/>
          <a:ln>
            <a:noFill/>
          </a:ln>
        </p:spPr>
        <p:txBody>
          <a:bodyPr lIns="91425" tIns="91425" rIns="91425" bIns="91425" anchor="t" anchorCtr="0">
            <a:noAutofit/>
          </a:bodyPr>
          <a:lstStyle/>
          <a:p>
            <a:pPr lvl="0" algn="ctr" rtl="0">
              <a:spcBef>
                <a:spcPts val="0"/>
              </a:spcBef>
              <a:buNone/>
            </a:pPr>
            <a:r>
              <a:rPr lang="en" sz="3600" b="1" u="sng">
                <a:solidFill>
                  <a:srgbClr val="E28F38"/>
                </a:solidFill>
                <a:latin typeface="Open Sans"/>
                <a:ea typeface="Open Sans"/>
                <a:cs typeface="Open Sans"/>
                <a:sym typeface="Open Sans"/>
              </a:rPr>
              <a:t>The History of Patents</a:t>
            </a:r>
          </a:p>
        </p:txBody>
      </p:sp>
      <p:sp>
        <p:nvSpPr>
          <p:cNvPr id="111" name="Shape 111"/>
          <p:cNvSpPr txBox="1"/>
          <p:nvPr/>
        </p:nvSpPr>
        <p:spPr>
          <a:xfrm>
            <a:off x="4095225" y="1536900"/>
            <a:ext cx="3207000" cy="5124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Greece, 500 BC</a:t>
            </a:r>
          </a:p>
        </p:txBody>
      </p:sp>
      <p:sp>
        <p:nvSpPr>
          <p:cNvPr id="112" name="Shape 112"/>
          <p:cNvSpPr txBox="1"/>
          <p:nvPr/>
        </p:nvSpPr>
        <p:spPr>
          <a:xfrm>
            <a:off x="4095225" y="2315550"/>
            <a:ext cx="3207000" cy="5124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Europe, 1700s</a:t>
            </a:r>
          </a:p>
        </p:txBody>
      </p:sp>
      <p:sp>
        <p:nvSpPr>
          <p:cNvPr id="113" name="Shape 113"/>
          <p:cNvSpPr txBox="1"/>
          <p:nvPr/>
        </p:nvSpPr>
        <p:spPr>
          <a:xfrm>
            <a:off x="4095225" y="3094200"/>
            <a:ext cx="4820400" cy="13080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Early Patent Systems Reinforced Wealth of Elites</a:t>
            </a:r>
          </a:p>
        </p:txBody>
      </p:sp>
      <p:pic>
        <p:nvPicPr>
          <p:cNvPr id="114" name="Shape 114" descr="1 euro mappe.jpg"/>
          <p:cNvPicPr preferRelativeResize="0"/>
          <p:nvPr/>
        </p:nvPicPr>
        <p:blipFill>
          <a:blip r:embed="rId3">
            <a:alphaModFix/>
          </a:blip>
          <a:stretch>
            <a:fillRect/>
          </a:stretch>
        </p:blipFill>
        <p:spPr>
          <a:xfrm>
            <a:off x="485875" y="1227925"/>
            <a:ext cx="3372399" cy="3021875"/>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mt="21000"/>
          </a:blip>
          <a:srcRect b="43895"/>
          <a:stretch/>
        </p:blipFill>
        <p:spPr>
          <a:xfrm>
            <a:off x="-205000" y="-9"/>
            <a:ext cx="9553999" cy="6070586"/>
          </a:xfrm>
          <a:prstGeom prst="rect">
            <a:avLst/>
          </a:prstGeom>
          <a:noFill/>
          <a:ln>
            <a:noFill/>
          </a:ln>
        </p:spPr>
      </p:pic>
      <p:pic>
        <p:nvPicPr>
          <p:cNvPr id="120" name="Shape 120" descr="Scene_at_the_Signing_of_the_Constitution_of_the_United_States.jpg"/>
          <p:cNvPicPr preferRelativeResize="0"/>
          <p:nvPr/>
        </p:nvPicPr>
        <p:blipFill>
          <a:blip r:embed="rId4">
            <a:alphaModFix/>
          </a:blip>
          <a:stretch>
            <a:fillRect/>
          </a:stretch>
        </p:blipFill>
        <p:spPr>
          <a:xfrm>
            <a:off x="4883450" y="1657799"/>
            <a:ext cx="4078050" cy="2627623"/>
          </a:xfrm>
          <a:prstGeom prst="rect">
            <a:avLst/>
          </a:prstGeom>
          <a:noFill/>
          <a:ln w="38100" cap="flat" cmpd="sng">
            <a:solidFill>
              <a:srgbClr val="E28F38"/>
            </a:solidFill>
            <a:prstDash val="solid"/>
            <a:round/>
            <a:headEnd type="none" w="med" len="med"/>
            <a:tailEnd type="none" w="med" len="med"/>
          </a:ln>
        </p:spPr>
      </p:pic>
      <p:sp>
        <p:nvSpPr>
          <p:cNvPr id="121" name="Shape 121"/>
          <p:cNvSpPr txBox="1"/>
          <p:nvPr/>
        </p:nvSpPr>
        <p:spPr>
          <a:xfrm>
            <a:off x="75" y="332350"/>
            <a:ext cx="9144000" cy="707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What Is The Rationale For Issuing A Patent?</a:t>
            </a:r>
          </a:p>
        </p:txBody>
      </p:sp>
      <p:sp>
        <p:nvSpPr>
          <p:cNvPr id="122" name="Shape 122"/>
          <p:cNvSpPr txBox="1"/>
          <p:nvPr/>
        </p:nvSpPr>
        <p:spPr>
          <a:xfrm>
            <a:off x="0" y="1585550"/>
            <a:ext cx="4707900" cy="2356500"/>
          </a:xfrm>
          <a:prstGeom prst="rect">
            <a:avLst/>
          </a:prstGeom>
          <a:noFill/>
          <a:ln>
            <a:noFill/>
          </a:ln>
        </p:spPr>
        <p:txBody>
          <a:bodyPr lIns="91425" tIns="91425" rIns="91425" bIns="91425" anchor="t" anchorCtr="0">
            <a:noAutofit/>
          </a:bodyPr>
          <a:lstStyle/>
          <a:p>
            <a:pPr lvl="0" algn="ctr" rtl="0">
              <a:spcBef>
                <a:spcPts val="0"/>
              </a:spcBef>
              <a:buNone/>
            </a:pPr>
            <a:r>
              <a:rPr lang="en" sz="2800">
                <a:solidFill>
                  <a:srgbClr val="E28F38"/>
                </a:solidFill>
                <a:latin typeface="Open Sans"/>
                <a:ea typeface="Open Sans"/>
                <a:cs typeface="Open Sans"/>
                <a:sym typeface="Open Sans"/>
              </a:rPr>
              <a:t>The Founding Fathers designed a patent system that would</a:t>
            </a:r>
            <a:r>
              <a:rPr lang="en" sz="2800">
                <a:solidFill>
                  <a:srgbClr val="FFD600"/>
                </a:solidFill>
                <a:latin typeface="Open Sans"/>
                <a:ea typeface="Open Sans"/>
                <a:cs typeface="Open Sans"/>
                <a:sym typeface="Open Sans"/>
              </a:rPr>
              <a:t> </a:t>
            </a:r>
            <a:r>
              <a:rPr lang="en" sz="2800" b="1" i="1">
                <a:solidFill>
                  <a:srgbClr val="FFD600"/>
                </a:solidFill>
                <a:latin typeface="Open Sans"/>
                <a:ea typeface="Open Sans"/>
                <a:cs typeface="Open Sans"/>
                <a:sym typeface="Open Sans"/>
              </a:rPr>
              <a:t>“stimulate the inventive genius and entrepreneurial energy of the common 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26"/>
        <p:cNvGrpSpPr/>
        <p:nvPr/>
      </p:nvGrpSpPr>
      <p:grpSpPr>
        <a:xfrm>
          <a:off x="0" y="0"/>
          <a:ext cx="0" cy="0"/>
          <a:chOff x="0" y="0"/>
          <a:chExt cx="0" cy="0"/>
        </a:xfrm>
      </p:grpSpPr>
      <p:pic>
        <p:nvPicPr>
          <p:cNvPr id="127" name="Shape 127" descr="1024px-US-PatentTrademarkOffice-Seal.svg.png"/>
          <p:cNvPicPr preferRelativeResize="0"/>
          <p:nvPr/>
        </p:nvPicPr>
        <p:blipFill>
          <a:blip r:embed="rId3">
            <a:alphaModFix amt="6000"/>
          </a:blip>
          <a:stretch>
            <a:fillRect/>
          </a:stretch>
        </p:blipFill>
        <p:spPr>
          <a:xfrm>
            <a:off x="2185062" y="184812"/>
            <a:ext cx="4773875" cy="4773875"/>
          </a:xfrm>
          <a:prstGeom prst="rect">
            <a:avLst/>
          </a:prstGeom>
          <a:noFill/>
          <a:ln>
            <a:noFill/>
          </a:ln>
        </p:spPr>
      </p:pic>
      <p:sp>
        <p:nvSpPr>
          <p:cNvPr id="128" name="Shape 128"/>
          <p:cNvSpPr txBox="1"/>
          <p:nvPr/>
        </p:nvSpPr>
        <p:spPr>
          <a:xfrm>
            <a:off x="75" y="103750"/>
            <a:ext cx="9144000" cy="13626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Two Goals of Today’s U.S. Patent System</a:t>
            </a:r>
          </a:p>
        </p:txBody>
      </p:sp>
      <p:sp>
        <p:nvSpPr>
          <p:cNvPr id="129" name="Shape 129"/>
          <p:cNvSpPr txBox="1"/>
          <p:nvPr/>
        </p:nvSpPr>
        <p:spPr>
          <a:xfrm>
            <a:off x="929200" y="1440175"/>
            <a:ext cx="3678300" cy="5532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AutoNum type="arabicPeriod"/>
            </a:pPr>
            <a:r>
              <a:rPr lang="en" sz="2400">
                <a:solidFill>
                  <a:srgbClr val="FFD600"/>
                </a:solidFill>
                <a:latin typeface="Open Sans"/>
                <a:ea typeface="Open Sans"/>
                <a:cs typeface="Open Sans"/>
                <a:sym typeface="Open Sans"/>
              </a:rPr>
              <a:t>Stimulate Invention</a:t>
            </a:r>
          </a:p>
        </p:txBody>
      </p:sp>
      <p:sp>
        <p:nvSpPr>
          <p:cNvPr id="130" name="Shape 130"/>
          <p:cNvSpPr txBox="1"/>
          <p:nvPr/>
        </p:nvSpPr>
        <p:spPr>
          <a:xfrm>
            <a:off x="929200" y="3094275"/>
            <a:ext cx="3270300" cy="5532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AutoNum type="arabicPeriod" startAt="2"/>
            </a:pPr>
            <a:r>
              <a:rPr lang="en" sz="2400">
                <a:solidFill>
                  <a:srgbClr val="FFD600"/>
                </a:solidFill>
                <a:latin typeface="Open Sans"/>
                <a:ea typeface="Open Sans"/>
                <a:cs typeface="Open Sans"/>
                <a:sym typeface="Open Sans"/>
              </a:rPr>
              <a:t>Share Knowledge</a:t>
            </a:r>
          </a:p>
        </p:txBody>
      </p:sp>
      <p:sp>
        <p:nvSpPr>
          <p:cNvPr id="131" name="Shape 131"/>
          <p:cNvSpPr txBox="1"/>
          <p:nvPr/>
        </p:nvSpPr>
        <p:spPr>
          <a:xfrm>
            <a:off x="1627825" y="1993375"/>
            <a:ext cx="5891400" cy="3585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Property rights are protected to help ensure creation and productivity</a:t>
            </a:r>
          </a:p>
        </p:txBody>
      </p:sp>
      <p:sp>
        <p:nvSpPr>
          <p:cNvPr id="132" name="Shape 132"/>
          <p:cNvSpPr txBox="1"/>
          <p:nvPr/>
        </p:nvSpPr>
        <p:spPr>
          <a:xfrm>
            <a:off x="1627825" y="3647475"/>
            <a:ext cx="6485700" cy="10377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Promote progress and “the general welfare” by disclosing inventions</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7" ma:contentTypeDescription="Create a new document." ma:contentTypeScope="" ma:versionID="01ceed5baf9da1be6da0510e73a6b68d">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56a87c105115cc1688a08bb8e8a41592"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9245FD-B905-4266-9A32-55C79EF90E3E}">
  <ds:schemaRefs>
    <ds:schemaRef ds:uri="http://schemas.microsoft.com/sharepoint/v3/contenttype/forms"/>
  </ds:schemaRefs>
</ds:datastoreItem>
</file>

<file path=customXml/itemProps2.xml><?xml version="1.0" encoding="utf-8"?>
<ds:datastoreItem xmlns:ds="http://schemas.openxmlformats.org/officeDocument/2006/customXml" ds:itemID="{410941AB-B31D-4C24-9FEE-4A563531AB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79f8d-19cf-465d-8a7f-d822a1ec1827"/>
    <ds:schemaRef ds:uri="a83de35b-7e28-4ceb-b230-0bd65eac3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BBD2E2-2F1E-4680-A7C7-7AC01323A7D2}">
  <ds:schemaRefs>
    <ds:schemaRef ds:uri="http://schemas.microsoft.com/office/infopath/2007/PartnerControls"/>
    <ds:schemaRef ds:uri="http://schemas.microsoft.com/office/2006/metadata/properties"/>
    <ds:schemaRef ds:uri="a83de35b-7e28-4ceb-b230-0bd65eac31a5"/>
    <ds:schemaRef ds:uri="f0079f8d-19cf-465d-8a7f-d822a1ec1827"/>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On-screen Show (16:9)</PresentationFormat>
  <Paragraphs>159</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Open Sans</vt: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Garrett</dc:creator>
  <cp:lastModifiedBy>Kristen Garrett</cp:lastModifiedBy>
  <cp:revision>1</cp:revision>
  <dcterms:modified xsi:type="dcterms:W3CDTF">2017-12-19T18:13:50Z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0x0101006C522441E65C9044B27D69F51C76C60E</vt:lpwstr>
  </property>
</Properties>
</file>